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1" r:id="rId2"/>
  </p:sldMasterIdLst>
  <p:notesMasterIdLst>
    <p:notesMasterId r:id="rId64"/>
  </p:notesMasterIdLst>
  <p:handoutMasterIdLst>
    <p:handoutMasterId r:id="rId65"/>
  </p:handoutMasterIdLst>
  <p:sldIdLst>
    <p:sldId id="274" r:id="rId3"/>
    <p:sldId id="276" r:id="rId4"/>
    <p:sldId id="428" r:id="rId5"/>
    <p:sldId id="449" r:id="rId6"/>
    <p:sldId id="456" r:id="rId7"/>
    <p:sldId id="453" r:id="rId8"/>
    <p:sldId id="452" r:id="rId9"/>
    <p:sldId id="457" r:id="rId10"/>
    <p:sldId id="458" r:id="rId11"/>
    <p:sldId id="459" r:id="rId12"/>
    <p:sldId id="454" r:id="rId13"/>
    <p:sldId id="460" r:id="rId14"/>
    <p:sldId id="461" r:id="rId15"/>
    <p:sldId id="463" r:id="rId16"/>
    <p:sldId id="467" r:id="rId17"/>
    <p:sldId id="468" r:id="rId18"/>
    <p:sldId id="469" r:id="rId19"/>
    <p:sldId id="470" r:id="rId20"/>
    <p:sldId id="471" r:id="rId21"/>
    <p:sldId id="472" r:id="rId22"/>
    <p:sldId id="473" r:id="rId23"/>
    <p:sldId id="474" r:id="rId24"/>
    <p:sldId id="508" r:id="rId25"/>
    <p:sldId id="479" r:id="rId26"/>
    <p:sldId id="475" r:id="rId27"/>
    <p:sldId id="476" r:id="rId28"/>
    <p:sldId id="480" r:id="rId29"/>
    <p:sldId id="481" r:id="rId30"/>
    <p:sldId id="482" r:id="rId31"/>
    <p:sldId id="483" r:id="rId32"/>
    <p:sldId id="484" r:id="rId33"/>
    <p:sldId id="485" r:id="rId34"/>
    <p:sldId id="477" r:id="rId35"/>
    <p:sldId id="486" r:id="rId36"/>
    <p:sldId id="487" r:id="rId37"/>
    <p:sldId id="488" r:id="rId38"/>
    <p:sldId id="478" r:id="rId39"/>
    <p:sldId id="489" r:id="rId40"/>
    <p:sldId id="490" r:id="rId41"/>
    <p:sldId id="465" r:id="rId42"/>
    <p:sldId id="495" r:id="rId43"/>
    <p:sldId id="497" r:id="rId44"/>
    <p:sldId id="491" r:id="rId45"/>
    <p:sldId id="492" r:id="rId46"/>
    <p:sldId id="496" r:id="rId47"/>
    <p:sldId id="498" r:id="rId48"/>
    <p:sldId id="501" r:id="rId49"/>
    <p:sldId id="499" r:id="rId50"/>
    <p:sldId id="500" r:id="rId51"/>
    <p:sldId id="502" r:id="rId52"/>
    <p:sldId id="503" r:id="rId53"/>
    <p:sldId id="493" r:id="rId54"/>
    <p:sldId id="506" r:id="rId55"/>
    <p:sldId id="504" r:id="rId56"/>
    <p:sldId id="505" r:id="rId57"/>
    <p:sldId id="507" r:id="rId58"/>
    <p:sldId id="349" r:id="rId59"/>
    <p:sldId id="351" r:id="rId60"/>
    <p:sldId id="431" r:id="rId61"/>
    <p:sldId id="509" r:id="rId62"/>
    <p:sldId id="392" r:id="rId6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603A14"/>
    <a:srgbClr val="E85C0E"/>
    <a:srgbClr val="BAB398"/>
    <a:srgbClr val="ADA485"/>
    <a:srgbClr val="C6C0AA"/>
    <a:srgbClr val="663606"/>
    <a:srgbClr val="663106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73" autoAdjust="0"/>
    <p:restoredTop sz="94087" autoAdjust="0"/>
  </p:normalViewPr>
  <p:slideViewPr>
    <p:cSldViewPr>
      <p:cViewPr varScale="1">
        <p:scale>
          <a:sx n="68" d="100"/>
          <a:sy n="68" d="100"/>
        </p:scale>
        <p:origin x="522" y="5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20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954" y="-258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19-09-2014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19-09-2014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487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891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247285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99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0B8EC9-54F1-4A87-854D-1953FCF076C1}" type="slidenum">
              <a:rPr lang="en-US"/>
              <a:pPr/>
              <a:t>15</a:t>
            </a:fld>
            <a:r>
              <a:rPr lang="en-US" dirty="0"/>
              <a:t>##</a:t>
            </a:r>
          </a:p>
        </p:txBody>
      </p:sp>
      <p:sp>
        <p:nvSpPr>
          <p:cNvPr id="446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6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30566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89AB3D-9A8B-4687-9BC4-24CDAE87BF70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524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4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09582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0413E1-0A9A-4AF6-9A3A-1D5C3C4F333C}" type="slidenum">
              <a:rPr lang="en-US"/>
              <a:pPr/>
              <a:t>22</a:t>
            </a:fld>
            <a:r>
              <a:rPr lang="en-US" dirty="0"/>
              <a:t>##</a:t>
            </a:r>
          </a:p>
        </p:txBody>
      </p:sp>
      <p:sp>
        <p:nvSpPr>
          <p:cNvPr id="58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43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0413E1-0A9A-4AF6-9A3A-1D5C3C4F333C}" type="slidenum">
              <a:rPr lang="en-US"/>
              <a:pPr/>
              <a:t>23</a:t>
            </a:fld>
            <a:r>
              <a:rPr lang="en-US" dirty="0"/>
              <a:t>##</a:t>
            </a:r>
          </a:p>
        </p:txBody>
      </p:sp>
      <p:sp>
        <p:nvSpPr>
          <p:cNvPr id="58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445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29C710-25CF-4D01-B3F6-BF356FF42CE6}" type="slidenum">
              <a:rPr lang="en-US"/>
              <a:pPr/>
              <a:t>36</a:t>
            </a:fld>
            <a:r>
              <a:rPr lang="en-US" dirty="0"/>
              <a:t>##</a:t>
            </a:r>
          </a:p>
        </p:txBody>
      </p:sp>
      <p:sp>
        <p:nvSpPr>
          <p:cNvPr id="534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4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9166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F1E388-2289-42FE-9487-863858157005}" type="slidenum">
              <a:rPr lang="en-US"/>
              <a:pPr/>
              <a:t>38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61292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85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19-09-2014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6179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3131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962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10000" b="1" dirty="0" smtClean="0">
                <a:solidFill>
                  <a:srgbClr val="F3BE60"/>
                </a:solidFill>
              </a:rPr>
              <a:t>Questions?</a:t>
            </a:r>
            <a:endParaRPr lang="en-US" sz="100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19-09-2014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306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jpeg"/><Relationship Id="rId4" Type="http://schemas.openxmlformats.org/officeDocument/2006/relationships/image" Target="../media/image27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softuni.bg/courses/csharp-basi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oracle.com/javase/8/docs/api/java/util/Formatter.html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java-basic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ftuni.bg/trainings/coursesinstances/details/2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java-book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hyperlink" Target="http://www.softwaregroup-bg.com/" TargetMode="External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59.png"/><Relationship Id="rId4" Type="http://schemas.openxmlformats.org/officeDocument/2006/relationships/image" Target="../media/image56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433594" y="533400"/>
            <a:ext cx="8132718" cy="1476352"/>
          </a:xfrm>
        </p:spPr>
        <p:txBody>
          <a:bodyPr>
            <a:normAutofit/>
          </a:bodyPr>
          <a:lstStyle/>
          <a:p>
            <a:r>
              <a:rPr lang="en-US" dirty="0" smtClean="0"/>
              <a:t>Java Syntax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433594" y="1981200"/>
            <a:ext cx="8132718" cy="179374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Data Types, Variables, Operators, Expressions, Statements, Console I/O, Conditional Statements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3758988"/>
            <a:ext cx="2362199" cy="959228"/>
          </a:xfrm>
        </p:spPr>
        <p:txBody>
          <a:bodyPr/>
          <a:lstStyle/>
          <a:p>
            <a:r>
              <a:rPr lang="en-US" dirty="0" smtClean="0"/>
              <a:t>Angel Georgiev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662980"/>
            <a:ext cx="2237097" cy="444343"/>
          </a:xfrm>
        </p:spPr>
        <p:txBody>
          <a:bodyPr/>
          <a:lstStyle/>
          <a:p>
            <a:r>
              <a:rPr lang="en-US" dirty="0" smtClean="0"/>
              <a:t>Part-time Trainer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3" y="5423603"/>
            <a:ext cx="2237096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3" y="5764765"/>
            <a:ext cx="2237096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descr="D:\_WORK PROJECTS\Nakov\Presentation Slides Design\STORE\Software University Foundation Logo BG and ENG black WHITOUT background CMYK.png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6012" y="4140042"/>
            <a:ext cx="7834099" cy="2108358"/>
          </a:xfrm>
          <a:prstGeom prst="rect">
            <a:avLst/>
          </a:prstGeom>
        </p:spPr>
      </p:pic>
      <p:pic>
        <p:nvPicPr>
          <p:cNvPr id="13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4833">
            <a:off x="5006357" y="374702"/>
            <a:ext cx="1483305" cy="148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76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Floating-point types are: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(±1.5 × 10</a:t>
            </a:r>
            <a:r>
              <a:rPr lang="en-US" baseline="30000" dirty="0"/>
              <a:t>−45</a:t>
            </a:r>
            <a:r>
              <a:rPr lang="en-US" dirty="0"/>
              <a:t> to ±3.4 × 10</a:t>
            </a:r>
            <a:r>
              <a:rPr lang="en-US" baseline="30000" dirty="0"/>
              <a:t>38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32-bits</a:t>
            </a:r>
            <a:r>
              <a:rPr lang="en-US" dirty="0"/>
              <a:t>, precision of 7 digits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(±5.0 × 10</a:t>
            </a:r>
            <a:r>
              <a:rPr lang="en-US" baseline="30000" dirty="0"/>
              <a:t>−324</a:t>
            </a:r>
            <a:r>
              <a:rPr lang="en-US" dirty="0"/>
              <a:t> to ±1.7 × 10</a:t>
            </a:r>
            <a:r>
              <a:rPr lang="en-US" baseline="30000" dirty="0"/>
              <a:t>308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64-bits</a:t>
            </a:r>
            <a:r>
              <a:rPr lang="en-US" dirty="0"/>
              <a:t>, precision of 15-16 digits</a:t>
            </a:r>
          </a:p>
          <a:p>
            <a:r>
              <a:rPr lang="en-US" dirty="0"/>
              <a:t>The default value of floating-point types: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0.0F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0.0D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</p:txBody>
      </p:sp>
      <p:sp>
        <p:nvSpPr>
          <p:cNvPr id="576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Floating-Point Types</a:t>
            </a:r>
            <a:endParaRPr lang="bg-BG" dirty="0"/>
          </a:p>
        </p:txBody>
      </p:sp>
      <p:sp>
        <p:nvSpPr>
          <p:cNvPr id="5" name="TextBox 4"/>
          <p:cNvSpPr txBox="1"/>
          <p:nvPr/>
        </p:nvSpPr>
        <p:spPr>
          <a:xfrm rot="509281">
            <a:off x="8594538" y="1599376"/>
            <a:ext cx="2416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20875553">
            <a:off x="9285009" y="3122575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26" name="Picture 2" descr="http://dual.tuhh.de/voigt/images/projects/teaser_ieee_754-200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7" r="-5477"/>
          <a:stretch/>
        </p:blipFill>
        <p:spPr bwMode="auto">
          <a:xfrm>
            <a:off x="8609012" y="4495800"/>
            <a:ext cx="2642102" cy="1600200"/>
          </a:xfrm>
          <a:prstGeom prst="roundRect">
            <a:avLst>
              <a:gd name="adj" fmla="val 5783"/>
            </a:avLst>
          </a:prstGeom>
          <a:solidFill>
            <a:schemeClr val="tx1"/>
          </a:solidFill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294073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Floating-Point </a:t>
            </a:r>
            <a:r>
              <a:rPr lang="en-US" dirty="0" smtClean="0"/>
              <a:t>Types – Examples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4" y="1371600"/>
            <a:ext cx="10363198" cy="48474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f = 0.33f;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 = 1.67;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sum = f + d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fSum = f + d; // This will not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compile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infinity = 3.14 / 0;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System.out.println(f); // 0.33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System.out.println(d); // 1.67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System.out.println(sum); //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2.000000013113022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infinity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Infinity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74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floating-point arithmetic sometime works incorrectly</a:t>
            </a:r>
          </a:p>
          <a:p>
            <a:pPr lvl="1"/>
            <a:r>
              <a:rPr lang="en-US" dirty="0" smtClean="0"/>
              <a:t>Don't 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dirty="0" smtClean="0"/>
              <a:t> for financial calculations!</a:t>
            </a:r>
          </a:p>
          <a:p>
            <a:r>
              <a:rPr lang="en-US" dirty="0" smtClean="0"/>
              <a:t>In Java use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BigDecimal</a:t>
            </a:r>
            <a:r>
              <a:rPr lang="en-US" b="1" dirty="0" smtClean="0"/>
              <a:t> </a:t>
            </a:r>
            <a:r>
              <a:rPr lang="en-US" dirty="0" smtClean="0"/>
              <a:t>class for financial calculations: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BigDecimal</a:t>
            </a:r>
            <a:endParaRPr lang="en-US" noProof="1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4" y="3479155"/>
            <a:ext cx="10363198" cy="26930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java.math.BigDecimal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bigF = new BigDecimal("0.33");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 = new BigDecimal("1.67");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BigDecimal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bigSum = bigF.add(bigD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System.out.println(bigSum); // 2.00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19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5812" y="4068612"/>
            <a:ext cx="8077200" cy="1560290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dirty="0" smtClean="0"/>
              <a:t>Floating-Point and </a:t>
            </a:r>
            <a:r>
              <a:rPr lang="en-US" noProof="1" smtClean="0"/>
              <a:t>BigDecimal</a:t>
            </a:r>
            <a:r>
              <a:rPr lang="en-US" dirty="0" smtClean="0"/>
              <a:t> Types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757966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42" name="Picture 2" descr="Imagination.vg by sub.site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562" y="1143000"/>
            <a:ext cx="5981700" cy="26574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9575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1"/>
            <a:ext cx="11804822" cy="685800"/>
          </a:xfrm>
        </p:spPr>
        <p:txBody>
          <a:bodyPr>
            <a:normAutofit/>
          </a:bodyPr>
          <a:lstStyle/>
          <a:p>
            <a:r>
              <a:rPr lang="en-US" dirty="0" smtClean="0"/>
              <a:t>Boolean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Primitive Data Types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4" y="1905000"/>
            <a:ext cx="10363198" cy="13542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b = true;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System.out.println(b); // true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System.out.println(!b); // false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624" y="3048000"/>
            <a:ext cx="4777788" cy="3197557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99716" y="3522584"/>
            <a:ext cx="11804822" cy="6858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Character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22117" y="4392304"/>
            <a:ext cx="10363198" cy="18004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'</a:t>
            </a:r>
            <a:r>
              <a:rPr lang="ru-RU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ю';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System.out.println(ch);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= '\u03A9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\\ </a:t>
            </a:r>
            <a:r>
              <a:rPr lang="el-GR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Ω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System.out.println(ch);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7847012" y="1627496"/>
            <a:ext cx="3188579" cy="998592"/>
          </a:xfrm>
          <a:prstGeom prst="wedgeRoundRectCallout">
            <a:avLst>
              <a:gd name="adj1" fmla="val -42728"/>
              <a:gd name="adj2" fmla="val 1079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Enable Unicode in the Eclipse console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61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357025" y="1047669"/>
            <a:ext cx="5632986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Boolean and Character Types</a:t>
            </a:r>
            <a:endParaRPr lang="en-US" dirty="0"/>
          </a:p>
        </p:txBody>
      </p:sp>
      <p:pic>
        <p:nvPicPr>
          <p:cNvPr id="56324" name="Picture 4" descr="http://rds.yahoo.com/_ylt=A0WTefY9gApLzNsAoMKjzbkF/SIG=1342dk0vc/EXP=1259065789/**http%3A/www.flashbackj.com/red_giant/text_anarchy/images/rg_main_text_anarchy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12" y="3895436"/>
            <a:ext cx="6629400" cy="22767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6" name="Picture 4" descr="http://thefonts.com/M/AlphaGifs/GreekUni.gif"/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1507253"/>
            <a:ext cx="2358710" cy="2167094"/>
          </a:xfrm>
          <a:prstGeom prst="roundRect">
            <a:avLst>
              <a:gd name="adj" fmla="val 3271"/>
            </a:avLst>
          </a:prstGeom>
          <a:solidFill>
            <a:srgbClr val="FFFFFF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HeroicExtremeLeftFacing">
              <a:rot lat="462730" lon="1462506" rev="21493022"/>
            </a:camera>
            <a:lightRig rig="threePt" dir="t">
              <a:rot lat="0" lon="0" rev="2700000"/>
            </a:lightRig>
          </a:scene3d>
          <a:sp3d>
            <a:bevelT w="63500" h="50800"/>
          </a:sp3d>
          <a:extLst/>
        </p:spPr>
      </p:pic>
      <p:sp>
        <p:nvSpPr>
          <p:cNvPr id="7" name="TextBox 6"/>
          <p:cNvSpPr txBox="1"/>
          <p:nvPr/>
        </p:nvSpPr>
        <p:spPr>
          <a:xfrm rot="20689231">
            <a:off x="9890142" y="4303215"/>
            <a:ext cx="15744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char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357025" y="2862366"/>
            <a:ext cx="5632987" cy="719034"/>
          </a:xfrm>
          <a:prstGeom prst="rect">
            <a:avLst/>
          </a:prstGeom>
        </p:spPr>
        <p:txBody>
          <a:bodyPr vert="horz" wrap="square" lIns="36000" tIns="36000" rIns="36000" bIns="36000" rtlCol="0" anchor="t">
            <a:spAutoFit/>
          </a:bodyPr>
          <a:lstStyle>
            <a:lvl1pPr marL="0" indent="0" algn="ct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2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9" name="Picture 2" descr="Mastermind by Harri_1970.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0" y="1264132"/>
            <a:ext cx="2825215" cy="2059474"/>
          </a:xfrm>
          <a:prstGeom prst="roundRect">
            <a:avLst>
              <a:gd name="adj" fmla="val 11803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/>
          <p:cNvSpPr txBox="1"/>
          <p:nvPr/>
        </p:nvSpPr>
        <p:spPr>
          <a:xfrm rot="445021">
            <a:off x="927766" y="5060540"/>
            <a:ext cx="16791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false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1043126">
            <a:off x="1004134" y="3856465"/>
            <a:ext cx="15263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true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36459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String data type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class</a:t>
            </a:r>
          </a:p>
          <a:p>
            <a:pPr lvl="1"/>
            <a:r>
              <a:rPr lang="en-US" dirty="0" smtClean="0"/>
              <a:t>Represents </a:t>
            </a:r>
            <a:r>
              <a:rPr lang="en-US" dirty="0"/>
              <a:t>a sequence of characters</a:t>
            </a:r>
          </a:p>
          <a:p>
            <a:pPr lvl="1"/>
            <a:r>
              <a:rPr lang="en-US" dirty="0" smtClean="0"/>
              <a:t>Has </a:t>
            </a:r>
            <a:r>
              <a:rPr lang="en-US" dirty="0"/>
              <a:t>a default value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(no value)</a:t>
            </a:r>
          </a:p>
          <a:p>
            <a:r>
              <a:rPr lang="en-US" dirty="0"/>
              <a:t>Strings are enclosed in quotes:</a:t>
            </a:r>
          </a:p>
          <a:p>
            <a:endParaRPr lang="en-US" dirty="0"/>
          </a:p>
          <a:p>
            <a:r>
              <a:rPr lang="en-US" dirty="0"/>
              <a:t>Strings can be </a:t>
            </a:r>
            <a:r>
              <a:rPr lang="en-US" dirty="0" smtClean="0"/>
              <a:t>concatenated</a:t>
            </a:r>
          </a:p>
          <a:p>
            <a:pPr lvl="1"/>
            <a:r>
              <a:rPr lang="en-US" dirty="0" smtClean="0"/>
              <a:t>Using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 smtClean="0"/>
              <a:t> operator</a:t>
            </a:r>
            <a:endParaRPr lang="en-US" dirty="0"/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String Data Type</a:t>
            </a:r>
            <a:endParaRPr lang="bg-BG" dirty="0"/>
          </a:p>
        </p:txBody>
      </p:sp>
      <p:sp>
        <p:nvSpPr>
          <p:cNvPr id="519172" name="Rectangle 4"/>
          <p:cNvSpPr>
            <a:spLocks noChangeArrowheads="1"/>
          </p:cNvSpPr>
          <p:nvPr/>
        </p:nvSpPr>
        <p:spPr bwMode="auto">
          <a:xfrm>
            <a:off x="684213" y="4572000"/>
            <a:ext cx="6248400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=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"Hello, Java";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7443413" y="1600200"/>
            <a:ext cx="3954860" cy="3915229"/>
            <a:chOff x="7443413" y="1600200"/>
            <a:chExt cx="3954860" cy="3915229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8055429" y="2959398"/>
              <a:ext cx="973670" cy="2556031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9063712" y="2988421"/>
              <a:ext cx="2334561" cy="178312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3413" y="1600200"/>
              <a:ext cx="3932261" cy="2304488"/>
            </a:xfrm>
            <a:prstGeom prst="rect">
              <a:avLst/>
            </a:prstGeom>
            <a:ln w="38100"/>
          </p:spPr>
        </p:pic>
        <p:sp>
          <p:nvSpPr>
            <p:cNvPr id="20" name="TextBox 19"/>
            <p:cNvSpPr txBox="1"/>
            <p:nvPr/>
          </p:nvSpPr>
          <p:spPr>
            <a:xfrm rot="20877217">
              <a:off x="8874848" y="4253887"/>
              <a:ext cx="14334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String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754" y="5142369"/>
            <a:ext cx="5645974" cy="485547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893228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181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Concatenating </a:t>
            </a:r>
            <a:r>
              <a:rPr lang="en-US" dirty="0"/>
              <a:t>the </a:t>
            </a:r>
            <a:r>
              <a:rPr lang="en-US" dirty="0" smtClean="0"/>
              <a:t>names </a:t>
            </a:r>
            <a:r>
              <a:rPr lang="en-US" dirty="0"/>
              <a:t>of a person to </a:t>
            </a:r>
            <a:r>
              <a:rPr lang="en-US" dirty="0" smtClean="0"/>
              <a:t>obtain the full </a:t>
            </a:r>
            <a:r>
              <a:rPr lang="en-US" dirty="0"/>
              <a:t>name: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We can concatenate strings and numbers as well:</a:t>
            </a:r>
            <a:endParaRPr lang="bg-BG" dirty="0"/>
          </a:p>
        </p:txBody>
      </p:sp>
      <p:sp>
        <p:nvSpPr>
          <p:cNvPr id="518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Saying </a:t>
            </a:r>
            <a:r>
              <a:rPr lang="en-US" dirty="0" smtClean="0"/>
              <a:t>Hello – Example</a:t>
            </a:r>
            <a:endParaRPr lang="bg-BG" dirty="0"/>
          </a:p>
        </p:txBody>
      </p:sp>
      <p:sp>
        <p:nvSpPr>
          <p:cNvPr id="518148" name="Rectangle 4"/>
          <p:cNvSpPr>
            <a:spLocks noChangeArrowheads="1"/>
          </p:cNvSpPr>
          <p:nvPr/>
        </p:nvSpPr>
        <p:spPr bwMode="auto">
          <a:xfrm>
            <a:off x="760412" y="1965877"/>
            <a:ext cx="10668000" cy="2529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 = "Ivan";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 = "Ivanov";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Hello,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fullName = firstName + " " +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Your full name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is: " + fullName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60412" y="5486400"/>
            <a:ext cx="10668000" cy="9048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21;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System.out.println("Hello, I am " + age + " years old");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8483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5412" y="1389200"/>
            <a:ext cx="4572000" cy="820600"/>
          </a:xfrm>
        </p:spPr>
        <p:txBody>
          <a:bodyPr/>
          <a:lstStyle/>
          <a:p>
            <a:r>
              <a:rPr lang="en-US" dirty="0" smtClean="0"/>
              <a:t>String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5412" y="2250279"/>
            <a:ext cx="45720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6" name="Picture 2" descr="http://rds.yahoo.com/_ylt=A0WTefWqgwpLa3UA4zejzbkF/SIG=12da60fkg/EXP=1259066666/**http%3A/www.sxc.hu/pic/m/f/fr/freedee/132971_newspap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3486151"/>
            <a:ext cx="5524500" cy="3000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20689231">
            <a:off x="1193289" y="3973660"/>
            <a:ext cx="25904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string</a:t>
            </a:r>
            <a:endParaRPr lang="en-US" sz="66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8842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45568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Object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 declared by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java.lang.Object</a:t>
            </a:r>
            <a:r>
              <a:rPr lang="en-US" dirty="0" smtClean="0"/>
              <a:t> class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Is the </a:t>
            </a:r>
            <a:r>
              <a:rPr lang="en-US" dirty="0" smtClean="0"/>
              <a:t>base type </a:t>
            </a:r>
            <a:r>
              <a:rPr lang="en-US" dirty="0"/>
              <a:t>of all other types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</a:t>
            </a:r>
            <a:r>
              <a:rPr lang="en-US" dirty="0" smtClean="0"/>
              <a:t>hold values of any type</a:t>
            </a:r>
            <a:endParaRPr lang="bg-BG" dirty="0"/>
          </a:p>
        </p:txBody>
      </p:sp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Object Type</a:t>
            </a:r>
            <a:endParaRPr lang="bg-BG" dirty="0"/>
          </a:p>
        </p:txBody>
      </p:sp>
      <p:sp>
        <p:nvSpPr>
          <p:cNvPr id="7" name="TextBox 6"/>
          <p:cNvSpPr txBox="1"/>
          <p:nvPr/>
        </p:nvSpPr>
        <p:spPr>
          <a:xfrm rot="346433">
            <a:off x="9113462" y="2250886"/>
            <a:ext cx="1869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80058" y="3795532"/>
            <a:ext cx="10191154" cy="26838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 dataContainer = 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System.out.print("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value of dataContainer is: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System.out.println(dataContainer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dataContainer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"Five";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System.out.print("The value of dataContainer is: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System.out.println(dataContainer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pic>
        <p:nvPicPr>
          <p:cNvPr id="10242" name="Picture 2" descr="http://icons.iconarchive.com/icons/iconshock/real-vista-data/256/object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696" y="4185756"/>
            <a:ext cx="1901316" cy="185770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4918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/>
              <a:t>Primitive Data </a:t>
            </a:r>
            <a:r>
              <a:rPr lang="en-US" sz="3600" dirty="0" smtClean="0"/>
              <a:t>Types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 smtClean="0"/>
              <a:t>Variables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 smtClean="0"/>
              <a:t>Operators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 smtClean="0"/>
              <a:t>Expressions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 smtClean="0"/>
              <a:t>Statements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 smtClean="0"/>
              <a:t>Console-Based </a:t>
            </a:r>
            <a:r>
              <a:rPr lang="en-US" sz="3600" dirty="0"/>
              <a:t>Input and </a:t>
            </a:r>
            <a:r>
              <a:rPr lang="en-US" sz="3600" dirty="0" smtClean="0"/>
              <a:t>Output</a:t>
            </a:r>
          </a:p>
          <a:p>
            <a:pPr marL="450850" indent="-4508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3600" dirty="0" smtClean="0"/>
              <a:t>Conditional Statements</a:t>
            </a:r>
          </a:p>
          <a:p>
            <a:pPr marL="761946" lvl="1" indent="-457200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if-else</a:t>
            </a:r>
            <a:r>
              <a:rPr lang="en-US" dirty="0"/>
              <a:t>, </a:t>
            </a:r>
            <a:r>
              <a:rPr lang="en-US" dirty="0" smtClean="0"/>
              <a:t>switch-case, …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593" y="4004735"/>
            <a:ext cx="2368238" cy="23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4833">
            <a:off x="5066806" y="1754061"/>
            <a:ext cx="2407867" cy="240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teks.co.in/site/blog/wp-content/uploads/2014/03/eclipse_bckgr_logo_fc_lg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28012" y="1659192"/>
            <a:ext cx="2819400" cy="1601933"/>
          </a:xfrm>
          <a:prstGeom prst="roundRect">
            <a:avLst>
              <a:gd name="adj" fmla="val 1814"/>
            </a:avLst>
          </a:prstGeom>
          <a:solidFill>
            <a:schemeClr val="tx1"/>
          </a:solidFill>
          <a:ln>
            <a:solidFill>
              <a:srgbClr val="767691"/>
            </a:solidFill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7212" y="2456001"/>
            <a:ext cx="3810000" cy="820600"/>
          </a:xfrm>
        </p:spPr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7212" y="3317080"/>
            <a:ext cx="38100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122" name="Picture 2" descr="http://images.iop.org/objects/physicsweb/world/22/6/35/image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12" y="819150"/>
            <a:ext cx="4762500" cy="5276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775697">
            <a:off x="939895" y="4608509"/>
            <a:ext cx="1869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431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98613" y="2335518"/>
            <a:ext cx="8762999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Variables, Identifiers, Literals</a:t>
            </a:r>
            <a:endParaRPr lang="bg-BG" dirty="0"/>
          </a:p>
        </p:txBody>
      </p:sp>
      <p:pic>
        <p:nvPicPr>
          <p:cNvPr id="40961" name="Picture 1" descr="C:\Temp\math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012" y="3733800"/>
            <a:ext cx="3457724" cy="2405921"/>
          </a:xfrm>
          <a:prstGeom prst="roundRect">
            <a:avLst>
              <a:gd name="adj" fmla="val 37321"/>
            </a:avLst>
          </a:prstGeom>
          <a:ln>
            <a:noFill/>
          </a:ln>
          <a:effectLst>
            <a:softEdge rad="112500"/>
          </a:effectLst>
        </p:spPr>
      </p:pic>
      <p:grpSp>
        <p:nvGrpSpPr>
          <p:cNvPr id="4" name="Group 3"/>
          <p:cNvGrpSpPr/>
          <p:nvPr/>
        </p:nvGrpSpPr>
        <p:grpSpPr>
          <a:xfrm>
            <a:off x="836612" y="3474744"/>
            <a:ext cx="2285999" cy="2802863"/>
            <a:chOff x="7408481" y="1941065"/>
            <a:chExt cx="3432345" cy="364815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8481" y="2696309"/>
              <a:ext cx="3432345" cy="257273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rot="20930895">
              <a:off x="8493194" y="2987046"/>
              <a:ext cx="616636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21197121">
              <a:off x="9393167" y="4828091"/>
              <a:ext cx="1295368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206799">
              <a:off x="7972408" y="1941065"/>
              <a:ext cx="2652831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counter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 rot="664802">
            <a:off x="7657941" y="623872"/>
            <a:ext cx="17876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r>
              <a:rPr lang="en-US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\uE52B</a:t>
            </a:r>
            <a:r>
              <a:rPr lang="bg-BG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21293542">
            <a:off x="5881767" y="1397535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r>
              <a: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\</a:t>
            </a:r>
            <a:r>
              <a:rPr lang="en-US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t\r\n\r\n</a:t>
            </a:r>
            <a:r>
              <a: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\r\n</a:t>
            </a:r>
            <a:r>
              <a:rPr lang="bg-BG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sz="1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3733800"/>
            <a:ext cx="3678188" cy="2439840"/>
          </a:xfrm>
          <a:prstGeom prst="roundRect">
            <a:avLst>
              <a:gd name="adj" fmla="val 37321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/>
          <p:cNvSpPr txBox="1"/>
          <p:nvPr/>
        </p:nvSpPr>
        <p:spPr>
          <a:xfrm rot="20789620">
            <a:off x="4105806" y="903404"/>
            <a:ext cx="1939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6.02e+23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20857977">
            <a:off x="1773724" y="1156667"/>
            <a:ext cx="909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null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21435733">
            <a:off x="760149" y="549631"/>
            <a:ext cx="989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true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392402">
            <a:off x="2623152" y="492432"/>
            <a:ext cx="1066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0xFE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40064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608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When declaring a variable we: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Specify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Specify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(called identifier)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May give it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initial value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The syntax is the following: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Declaring Variables</a:t>
            </a:r>
            <a:endParaRPr lang="bg-BG"/>
          </a:p>
        </p:txBody>
      </p:sp>
      <p:sp>
        <p:nvSpPr>
          <p:cNvPr id="460804" name="Rectangle 4"/>
          <p:cNvSpPr>
            <a:spLocks noChangeArrowheads="1"/>
          </p:cNvSpPr>
          <p:nvPr/>
        </p:nvSpPr>
        <p:spPr bwMode="auto">
          <a:xfrm>
            <a:off x="632910" y="4599047"/>
            <a:ext cx="10719302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&lt;data_type&gt; &lt;identifier&gt; [= &lt;initialization&gt;];</a:t>
            </a:r>
          </a:p>
        </p:txBody>
      </p:sp>
      <p:sp>
        <p:nvSpPr>
          <p:cNvPr id="460805" name="Rectangle 5"/>
          <p:cNvSpPr>
            <a:spLocks noChangeArrowheads="1"/>
          </p:cNvSpPr>
          <p:nvPr/>
        </p:nvSpPr>
        <p:spPr bwMode="auto">
          <a:xfrm>
            <a:off x="632910" y="5894447"/>
            <a:ext cx="10719302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height = 200;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770813" y="1164588"/>
            <a:ext cx="2285999" cy="2950212"/>
            <a:chOff x="7408481" y="1887233"/>
            <a:chExt cx="3432345" cy="383994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8481" y="2696309"/>
              <a:ext cx="3432345" cy="257273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 rot="694811">
              <a:off x="8174821" y="3029381"/>
              <a:ext cx="1042648" cy="600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197121">
              <a:off x="9502128" y="4966047"/>
              <a:ext cx="1295368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298662">
              <a:off x="7517621" y="1887233"/>
              <a:ext cx="2313465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44969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608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800" dirty="0" smtClean="0"/>
              <a:t>Variables in Java live inside their </a:t>
            </a:r>
            <a:r>
              <a:rPr lang="en-US" sz="3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3800" b="1" dirty="0" smtClean="0"/>
              <a:t> </a:t>
            </a:r>
            <a:r>
              <a:rPr lang="en-US" sz="3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3800" b="1" dirty="0" smtClean="0"/>
              <a:t> </a:t>
            </a:r>
            <a:r>
              <a:rPr lang="en-US" sz="3800" dirty="0" smtClean="0"/>
              <a:t>scope:</a:t>
            </a:r>
            <a:endParaRPr lang="en-US" sz="3600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Scope</a:t>
            </a:r>
            <a:endParaRPr lang="bg-BG" dirty="0"/>
          </a:p>
        </p:txBody>
      </p:sp>
      <p:sp>
        <p:nvSpPr>
          <p:cNvPr id="460804" name="Rectangle 4"/>
          <p:cNvSpPr>
            <a:spLocks noChangeArrowheads="1"/>
          </p:cNvSpPr>
          <p:nvPr/>
        </p:nvSpPr>
        <p:spPr bwMode="auto">
          <a:xfrm>
            <a:off x="709110" y="2093416"/>
            <a:ext cx="10719302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sum = 0;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10; i++)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System.out.println(i);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sum += i;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int temp = 2*i;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System.out.println(sum); // sum will be printed here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System.out.println(i);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Error: i is out of scope here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System.out.println(temp);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Error: temp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out of scope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46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Identifiers may consist of:</a:t>
            </a:r>
          </a:p>
          <a:p>
            <a:pPr lvl="1"/>
            <a:r>
              <a:rPr lang="en-US" dirty="0"/>
              <a:t>Letters (Unicode) </a:t>
            </a:r>
          </a:p>
          <a:p>
            <a:pPr lvl="1"/>
            <a:r>
              <a:rPr lang="en-US" dirty="0"/>
              <a:t>Digits [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/>
              <a:t>-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Underscore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dirty="0"/>
              <a:t>"</a:t>
            </a:r>
          </a:p>
          <a:p>
            <a:r>
              <a:rPr lang="en-US" dirty="0" smtClean="0"/>
              <a:t>Examples: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Page</a:t>
            </a:r>
            <a:r>
              <a:rPr lang="en-US" dirty="0" smtClean="0"/>
              <a:t>, 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брояч</a:t>
            </a:r>
            <a:r>
              <a:rPr lang="en-US" dirty="0" smtClean="0"/>
              <a:t>, </a:t>
            </a:r>
            <a:r>
              <a:rPr lang="ja-JP" alt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计数器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/>
              <a:t>Identifiers</a:t>
            </a:r>
            <a:endParaRPr lang="en-US" dirty="0"/>
          </a:p>
          <a:p>
            <a:pPr lvl="1"/>
            <a:r>
              <a:rPr lang="en-US" dirty="0"/>
              <a:t>Can begin only with a letter or an underscore</a:t>
            </a:r>
          </a:p>
          <a:p>
            <a:pPr lvl="1"/>
            <a:r>
              <a:rPr lang="en-US" dirty="0"/>
              <a:t>Cannot be a </a:t>
            </a:r>
            <a:r>
              <a:rPr lang="en-US" dirty="0" smtClean="0"/>
              <a:t>Java keyword (like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 smtClean="0"/>
              <a:t> or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dirty="0"/>
              <a:t>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Identifiers</a:t>
            </a:r>
            <a:endParaRPr lang="bg-BG"/>
          </a:p>
        </p:txBody>
      </p:sp>
      <p:pic>
        <p:nvPicPr>
          <p:cNvPr id="36868" name="Picture 4" descr="Old Fashioned Ampersand by Mykl Roventine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1143000"/>
            <a:ext cx="2914753" cy="213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678083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Literals</a:t>
            </a:r>
            <a:r>
              <a:rPr lang="en-US" sz="3200" dirty="0"/>
              <a:t> </a:t>
            </a:r>
            <a:r>
              <a:rPr lang="en-US" sz="3200" dirty="0" smtClean="0"/>
              <a:t>are</a:t>
            </a:r>
            <a:r>
              <a:rPr lang="bg-BG" sz="3200" dirty="0" smtClean="0"/>
              <a:t> </a:t>
            </a:r>
            <a:r>
              <a:rPr lang="en-US" sz="3200" dirty="0" smtClean="0"/>
              <a:t>the representations </a:t>
            </a:r>
            <a:r>
              <a:rPr lang="en-US" sz="3200" dirty="0"/>
              <a:t>of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values in the source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code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Literals in Java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36200" y="1754862"/>
            <a:ext cx="10930212" cy="46972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dec = 5; // decimal value 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hex = 0xFE; // hexadecimal value FE -&gt; 254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bin = 0b11001; // binary value 11001 -&gt; 25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bigNum = 1_250_000; // decimal value 1250000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num = 1234567890123456789L;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hexNum = 0x7FFF_FFFF_FFFF_FFFFL;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bool = true;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floatNum = 1.25e+7f; // 12500000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doubleNum = 6.02e+23; // 602000000000000000000000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newLine = '\n'; // Character &lt;new line&gt;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unicodeChar = '\u00F1'; // Character: ñ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fourBytes = 0b11010010_01101001_10010100_10010010; // -764832622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"Hello,\nI\'m Java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.";</a:t>
            </a:r>
          </a:p>
        </p:txBody>
      </p:sp>
    </p:spTree>
    <p:extLst>
      <p:ext uri="{BB962C8B-B14F-4D97-AF65-F5344CB8AC3E}">
        <p14:creationId xmlns:p14="http://schemas.microsoft.com/office/powerpoint/2010/main" val="237747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primitive type in Java has a corresponding wrapper: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 smtClean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java.lang.Integer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dirty="0" smtClean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java.lang.Double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boolean</a:t>
            </a:r>
            <a:r>
              <a:rPr lang="en-US" dirty="0" smtClean="0">
                <a:sym typeface="Wingdings" panose="05000000000000000000" pitchFamily="2" charset="2"/>
              </a:rPr>
              <a:t> 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java.lang.Boolean</a:t>
            </a:r>
          </a:p>
          <a:p>
            <a:r>
              <a:rPr lang="en-US" dirty="0" smtClean="0"/>
              <a:t>Primitive wrappers can have a value or be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 smtClean="0"/>
              <a:t> (no value)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Nullable</a:t>
            </a:r>
            <a:r>
              <a:rPr lang="en-US" dirty="0" smtClean="0"/>
              <a:t> Types: Integer, Long, Boolean, …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26600" y="4681073"/>
            <a:ext cx="10349412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 i = 5; // Integer value: 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 + 1; // Integer value: 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null; // No value (null)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 + 1; //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NullPointerException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2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6612" y="5181600"/>
            <a:ext cx="10568728" cy="914400"/>
          </a:xfrm>
        </p:spPr>
        <p:txBody>
          <a:bodyPr/>
          <a:lstStyle/>
          <a:p>
            <a:r>
              <a:rPr lang="en-US" dirty="0" smtClean="0"/>
              <a:t>Operators and Expressions in Java</a:t>
            </a:r>
            <a:endParaRPr lang="en-US" dirty="0"/>
          </a:p>
        </p:txBody>
      </p:sp>
      <p:pic>
        <p:nvPicPr>
          <p:cNvPr id="7" name="Picture 2" descr="http://www.sckcen.be/fusionweb/images/fusion1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897" y="1676400"/>
            <a:ext cx="9690146" cy="3177832"/>
          </a:xfrm>
          <a:prstGeom prst="roundRect">
            <a:avLst>
              <a:gd name="adj" fmla="val 22441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 rot="21427875">
            <a:off x="2814916" y="2512172"/>
            <a:ext cx="664957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 </a:t>
            </a:r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bit = (n &amp; (1 &lt;&lt; p)) &gt;&gt; p</a:t>
            </a:r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;</a:t>
            </a:r>
          </a:p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 = n &amp; (~(1&lt;&lt;p)) | (bit&lt;&lt;p);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006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Operator </a:t>
            </a:r>
            <a:r>
              <a:rPr lang="en-US" dirty="0"/>
              <a:t>is an operation performed over data at runtime</a:t>
            </a:r>
            <a:endParaRPr lang="bg-BG" dirty="0"/>
          </a:p>
          <a:p>
            <a:pPr lvl="1"/>
            <a:r>
              <a:rPr lang="en-US" dirty="0"/>
              <a:t>Takes one or more arguments (operands)</a:t>
            </a:r>
          </a:p>
          <a:p>
            <a:pPr lvl="1"/>
            <a:r>
              <a:rPr lang="en-US" dirty="0"/>
              <a:t>Produces a new </a:t>
            </a:r>
            <a:r>
              <a:rPr lang="en-US" dirty="0" smtClean="0"/>
              <a:t>value</a:t>
            </a:r>
          </a:p>
          <a:p>
            <a:pPr lvl="1"/>
            <a:r>
              <a:rPr lang="en-US" dirty="0" smtClean="0"/>
              <a:t>Example of operators: </a:t>
            </a:r>
          </a:p>
          <a:p>
            <a:r>
              <a:rPr lang="en-US" dirty="0" smtClean="0"/>
              <a:t>Operators </a:t>
            </a:r>
            <a:r>
              <a:rPr lang="en-US" dirty="0"/>
              <a:t>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precedence</a:t>
            </a:r>
          </a:p>
          <a:p>
            <a:pPr lvl="1"/>
            <a:r>
              <a:rPr lang="en-US" dirty="0"/>
              <a:t>Precedence defines which will be evaluated first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Expressions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are sequences of operators and operands that are evaluated </a:t>
            </a:r>
            <a:r>
              <a:rPr lang="en-US" dirty="0"/>
              <a:t>to a single </a:t>
            </a:r>
            <a:r>
              <a:rPr lang="en-US" dirty="0" smtClean="0"/>
              <a:t>value, 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Operator</a:t>
            </a:r>
            <a:r>
              <a:rPr lang="bg-BG" dirty="0"/>
              <a:t>?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934900" y="3257905"/>
            <a:ext cx="2448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= b + c;</a:t>
            </a: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6414656" y="2646363"/>
            <a:ext cx="2275200" cy="678393"/>
          </a:xfrm>
          <a:prstGeom prst="wedgeRoundRectCallout">
            <a:avLst>
              <a:gd name="adj1" fmla="val -59512"/>
              <a:gd name="adj2" fmla="val 5669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Operator "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2800" dirty="0" smtClean="0">
                <a:solidFill>
                  <a:srgbClr val="FFFFFF"/>
                </a:solidFill>
              </a:rPr>
              <a:t>"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5979212" y="3693066"/>
            <a:ext cx="2275200" cy="678393"/>
          </a:xfrm>
          <a:prstGeom prst="wedgeRoundRectCallout">
            <a:avLst>
              <a:gd name="adj1" fmla="val -67084"/>
              <a:gd name="adj2" fmla="val -624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Operator "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 smtClean="0">
                <a:solidFill>
                  <a:srgbClr val="FFFFFF"/>
                </a:solidFill>
              </a:rPr>
              <a:t>"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4535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3257483"/>
              </p:ext>
            </p:extLst>
          </p:nvPr>
        </p:nvGraphicFramePr>
        <p:xfrm>
          <a:off x="836612" y="1569720"/>
          <a:ext cx="10512428" cy="4526280"/>
        </p:xfrm>
        <a:graphic>
          <a:graphicData uri="http://schemas.openxmlformats.org/drawingml/2006/table">
            <a:tbl>
              <a:tblPr/>
              <a:tblGrid>
                <a:gridCol w="4233303"/>
                <a:gridCol w="6279125"/>
              </a:tblGrid>
              <a:tr h="6431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Operators</a:t>
                      </a: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Arithmetic</a:t>
                      </a: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*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/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%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++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--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Logical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&amp;&amp;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||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^ !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Binary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&amp;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|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^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~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&lt;&lt;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&gt;&gt;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&gt;&gt;&gt;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Comparison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==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!=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&lt;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&lt;=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&gt;=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68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Assignment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*=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/=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%=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&amp;=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|=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^=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&lt;&lt;=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&gt;&gt;=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&gt;&gt;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=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0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String concatenation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0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Other</a:t>
                      </a: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instanceof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. [] () ?: new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 in 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Java Basics</a:t>
            </a:r>
            <a:r>
              <a:rPr lang="en-US" dirty="0" smtClean="0"/>
              <a:t>" course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 for absolute beginners</a:t>
            </a:r>
          </a:p>
          <a:p>
            <a:pPr lvl="1"/>
            <a:r>
              <a:rPr lang="en-US" dirty="0" smtClean="0"/>
              <a:t>Take the "C# Basics" course at SoftUni first</a:t>
            </a:r>
            <a:r>
              <a:rPr lang="bg-BG" dirty="0" smtClean="0"/>
              <a:t>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softuni.bg/courses/csharp-basics</a:t>
            </a:r>
            <a:endParaRPr lang="en-US" dirty="0" smtClean="0"/>
          </a:p>
          <a:p>
            <a:pPr lvl="1"/>
            <a:r>
              <a:rPr lang="en-US" dirty="0" smtClean="0"/>
              <a:t>The course is for beginners, but with previous coding skills</a:t>
            </a:r>
            <a:endParaRPr lang="bg-BG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Coding skills – entry level</a:t>
            </a:r>
          </a:p>
          <a:p>
            <a:pPr lvl="1"/>
            <a:r>
              <a:rPr lang="en-US" dirty="0" smtClean="0"/>
              <a:t>Computer English – entry level</a:t>
            </a:r>
          </a:p>
          <a:p>
            <a:pPr lvl="1"/>
            <a:r>
              <a:rPr lang="en-US" dirty="0" smtClean="0"/>
              <a:t>Logical thinking</a:t>
            </a:r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Warning: Not for Absolute Beginners</a:t>
            </a:r>
            <a:endParaRPr lang="en-US" dirty="0"/>
          </a:p>
        </p:txBody>
      </p:sp>
      <p:pic>
        <p:nvPicPr>
          <p:cNvPr id="3076" name="Picture 4" descr="http://png-3.findicons.com/files/icons/1861/xml_docs_x_tended/128/crystal_jav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709" y="4055776"/>
            <a:ext cx="2249029" cy="224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6627813" y="3810000"/>
            <a:ext cx="2057400" cy="2740582"/>
            <a:chOff x="6627812" y="3733799"/>
            <a:chExt cx="2098413" cy="289298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7812" y="3733799"/>
              <a:ext cx="2098413" cy="2892983"/>
            </a:xfrm>
            <a:prstGeom prst="rect">
              <a:avLst/>
            </a:prstGeom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6704023" y="5504108"/>
              <a:ext cx="1931939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coding skills</a:t>
              </a:r>
            </a:p>
            <a:p>
              <a:pPr algn="ctr"/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required!</a:t>
              </a:r>
              <a:endParaRPr lang="en-US" sz="2600" b="1" spc="50" dirty="0">
                <a:ln w="952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011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5273235"/>
              </p:ext>
            </p:extLst>
          </p:nvPr>
        </p:nvGraphicFramePr>
        <p:xfrm>
          <a:off x="757238" y="1150939"/>
          <a:ext cx="10671174" cy="5233416"/>
        </p:xfrm>
        <a:graphic>
          <a:graphicData uri="http://schemas.openxmlformats.org/drawingml/2006/table">
            <a:tbl>
              <a:tblPr/>
              <a:tblGrid>
                <a:gridCol w="2440259"/>
                <a:gridCol w="8230915"/>
              </a:tblGrid>
              <a:tr h="544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Precedence</a:t>
                      </a: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Operators</a:t>
                      </a:r>
                    </a:p>
                  </a:txBody>
                  <a:tcPr marL="135827" marR="135827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Highest</a:t>
                      </a: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() [] .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++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--</a:t>
                      </a: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(postfix)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new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typeof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++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--</a:t>
                      </a: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(prefix)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+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-</a:t>
                      </a: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(unary)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! ~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* / %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+ -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&lt;&lt; &gt;&gt; &gt;&gt;&gt;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&lt; &gt; &lt;= &gt;=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== != 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3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Lower</a:t>
                      </a: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^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 Precedence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41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5181600"/>
            <a:ext cx="11804822" cy="1463676"/>
          </a:xfrm>
        </p:spPr>
        <p:txBody>
          <a:bodyPr>
            <a:normAutofit/>
          </a:bodyPr>
          <a:lstStyle/>
          <a:p>
            <a:pPr lvl="0">
              <a:tabLst>
                <a:tab pos="282575" algn="l"/>
              </a:tabLst>
            </a:pPr>
            <a:r>
              <a:rPr lang="en-US" dirty="0"/>
              <a:t>Parenthesis operator always has </a:t>
            </a:r>
            <a:r>
              <a:rPr lang="en-US" dirty="0" smtClean="0"/>
              <a:t>the highest </a:t>
            </a:r>
            <a:r>
              <a:rPr lang="en-US" dirty="0"/>
              <a:t>precedence</a:t>
            </a:r>
          </a:p>
          <a:p>
            <a:pPr lvl="0" fontAlgn="base">
              <a:tabLst>
                <a:tab pos="282575" algn="l"/>
              </a:tabLst>
              <a:defRPr/>
            </a:pPr>
            <a:r>
              <a:rPr lang="en-US" dirty="0"/>
              <a:t>Note: prefer using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parentheses</a:t>
            </a:r>
            <a:r>
              <a:rPr lang="en-US" dirty="0" smtClean="0"/>
              <a:t> to avoid ambiguity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 Precedence (2)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30406"/>
              </p:ext>
            </p:extLst>
          </p:nvPr>
        </p:nvGraphicFramePr>
        <p:xfrm>
          <a:off x="693070" y="1295400"/>
          <a:ext cx="10735342" cy="3518346"/>
        </p:xfrm>
        <a:graphic>
          <a:graphicData uri="http://schemas.openxmlformats.org/drawingml/2006/table">
            <a:tbl>
              <a:tblPr/>
              <a:tblGrid>
                <a:gridCol w="3088481"/>
                <a:gridCol w="7646861"/>
              </a:tblGrid>
              <a:tr h="6431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u="none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Precedence</a:t>
                      </a: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u="none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Operators</a:t>
                      </a:r>
                    </a:p>
                  </a:txBody>
                  <a:tcPr marL="135827" marR="135827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Higher</a:t>
                      </a: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&amp;&amp;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||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?: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= *= /= %= += -= &lt;&lt;= &gt;&gt;= &gt;&gt;&gt;= &amp;= ^= |=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68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Lowest</a:t>
                      </a: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,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558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528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Expressions</a:t>
            </a:r>
            <a:r>
              <a:rPr lang="en-US" dirty="0" smtClean="0"/>
              <a:t> are sequences </a:t>
            </a:r>
            <a:r>
              <a:rPr lang="en-US" dirty="0"/>
              <a:t>of operators, literals and variables that </a:t>
            </a:r>
            <a:r>
              <a:rPr lang="en-US" dirty="0" smtClean="0"/>
              <a:t>are </a:t>
            </a:r>
            <a:r>
              <a:rPr lang="en-US" dirty="0"/>
              <a:t>evaluated to some </a:t>
            </a:r>
            <a:r>
              <a:rPr lang="en-US" dirty="0" smtClean="0"/>
              <a:t>value (formulas)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Examples:</a:t>
            </a:r>
            <a:endParaRPr lang="bg-BG" dirty="0"/>
          </a:p>
        </p:txBody>
      </p:sp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</a:t>
            </a:r>
            <a:endParaRPr lang="bg-BG" dirty="0"/>
          </a:p>
        </p:txBody>
      </p:sp>
      <p:sp>
        <p:nvSpPr>
          <p:cNvPr id="528388" name="Rectangle 4"/>
          <p:cNvSpPr>
            <a:spLocks noChangeArrowheads="1"/>
          </p:cNvSpPr>
          <p:nvPr/>
        </p:nvSpPr>
        <p:spPr bwMode="auto">
          <a:xfrm>
            <a:off x="838412" y="3349172"/>
            <a:ext cx="10439999" cy="28069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 = (150-20) / 2 + 5; // r=70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Expression for calculating a circle area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surface = Math.PI * r * r;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Expression for calculating a circle perimeter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perimeter = 2 * Math.PI * r;</a:t>
            </a:r>
          </a:p>
        </p:txBody>
      </p:sp>
    </p:spTree>
    <p:extLst>
      <p:ext uri="{BB962C8B-B14F-4D97-AF65-F5344CB8AC3E}">
        <p14:creationId xmlns:p14="http://schemas.microsoft.com/office/powerpoint/2010/main" val="8373970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Operators </a:t>
            </a:r>
            <a:r>
              <a:rPr lang="en-US" dirty="0" smtClean="0"/>
              <a:t>and Expressions – Examples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6611" y="1426285"/>
            <a:ext cx="10878001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x = 5, y = 2;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div = x / y; // 2 (integral division)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divFloat = (float)x / y; // 2.5 (floating-point division)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num = 567_972_874; // 567972874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mid3Digits = (num / 1000) % 1000; // 972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z = x++; // z = x = 5; x = x + 1 =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t = true;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f = false;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or = t || f;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and = t &amp;&amp; f;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not = !t;</a:t>
            </a:r>
          </a:p>
        </p:txBody>
      </p:sp>
    </p:spTree>
    <p:extLst>
      <p:ext uri="{BB962C8B-B14F-4D97-AF65-F5344CB8AC3E}">
        <p14:creationId xmlns:p14="http://schemas.microsoft.com/office/powerpoint/2010/main" val="98783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Operators </a:t>
            </a:r>
            <a:r>
              <a:rPr lang="en-US" dirty="0" smtClean="0"/>
              <a:t>and Expressions – Examples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1256518"/>
            <a:ext cx="10536914" cy="5111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System.out.println(12 / 3); // 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System.out.println(11 / 3); // 3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System.out.println(11.0 </a:t>
            </a: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 3); // 3.6666666666666665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System.out.println(11 / 3.0); // 3.6666666666666665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System.out.println(11 % 3);   // 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System.out.println(11 % -3);  // 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System.out.println(-11 % 3);  // -</a:t>
            </a: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System.out.println(1.5 / 0.0);  // Infinity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System.out.println(-1.5 / 0.0); // -Infinity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System.out.println(0.0 / 0.0);  // </a:t>
            </a: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NaN</a:t>
            </a: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zero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System.out.println(5 / zero); // ArithmeticException</a:t>
            </a:r>
          </a:p>
        </p:txBody>
      </p:sp>
    </p:spTree>
    <p:extLst>
      <p:ext uri="{BB962C8B-B14F-4D97-AF65-F5344CB8AC3E}">
        <p14:creationId xmlns:p14="http://schemas.microsoft.com/office/powerpoint/2010/main" val="58623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Operators </a:t>
            </a:r>
            <a:r>
              <a:rPr lang="en-US" dirty="0" smtClean="0"/>
              <a:t>and Expressions – Examples (3)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1285546"/>
            <a:ext cx="10536914" cy="3911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 a = 3;                 // 00000000 00000011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 b = 5;                 // 00000000 00000101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 a | b);  // 00000000 00000111 --&gt; 7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 a &amp; b);  // 00000000 00000001 --&gt; 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 a ^ b);  // 00000000 00000110 --&gt; 6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System.out.println(~a &amp; b);  // 00000000 00000100 --&gt; 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 a &lt;&lt; 1); // 00000000 00000110 --&gt; 6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 a &gt;&gt; 1); // 00000000 00000001 --&gt; </a:t>
            </a: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System.out.println(a &lt; b ? "smaller" : "larger");</a:t>
            </a: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82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2888" y="1447800"/>
            <a:ext cx="6480175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000" stA="25000" endPos="49000" dist="5000" dir="5400000" sy="-100000" algn="bl" rotWithShape="0"/>
                </a:effectLst>
              </a:rPr>
              <a:t>Operators</a:t>
            </a: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000" stA="25000" endPos="49000" dist="5000" dir="5400000" sy="-100000" algn="bl" rotWithShape="0"/>
              </a:effectLst>
            </a:endParaRPr>
          </a:p>
        </p:txBody>
      </p:sp>
      <p:sp>
        <p:nvSpPr>
          <p:cNvPr id="533507" name="Rectangle 3"/>
          <p:cNvSpPr>
            <a:spLocks noChangeArrowheads="1"/>
          </p:cNvSpPr>
          <p:nvPr/>
        </p:nvSpPr>
        <p:spPr bwMode="auto">
          <a:xfrm>
            <a:off x="2781301" y="2504030"/>
            <a:ext cx="6480175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lvl="0"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rgbClr val="F0A22E"/>
                </a:solidFill>
              </a:rPr>
              <a:t>Live Demo</a:t>
            </a:r>
          </a:p>
        </p:txBody>
      </p:sp>
      <p:pic>
        <p:nvPicPr>
          <p:cNvPr id="51202" name="Picture 2" descr="http://www.york.ac.uk/admin/hr/images/arithmetic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3580">
            <a:off x="3600527" y="3568141"/>
            <a:ext cx="4931948" cy="25276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0405">
            <a:off x="871515" y="2997542"/>
            <a:ext cx="3059345" cy="1935506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  <p:pic>
        <p:nvPicPr>
          <p:cNvPr id="6" name="Picture 1" descr="C:\Trash\math+operators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4031">
            <a:off x="8231327" y="3022254"/>
            <a:ext cx="2986506" cy="1999031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394277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 smtClean="0"/>
              <a:t>Type conversion and typecasting change one type to another: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1981200"/>
            <a:ext cx="10536914" cy="4280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lng = 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intVal = (int) lng; // Explicit type conversion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heightInMeters = 1.74f; // Explicit conversion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maxHeight = heightInMeters; // Implicit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minHeight = (double) heightInMeters; // Explicit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actualHeight = (float) maxHeight; // Explicit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//float maxHeightFloat = maxHeight; // Compilation error!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Explicit type conversion with data loss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 dataLoss = (byte)12345; // 57</a:t>
            </a:r>
          </a:p>
        </p:txBody>
      </p:sp>
    </p:spTree>
    <p:extLst>
      <p:ext uri="{BB962C8B-B14F-4D97-AF65-F5344CB8AC3E}">
        <p14:creationId xmlns:p14="http://schemas.microsoft.com/office/powerpoint/2010/main" val="403411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2888" y="12738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Type Conversions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781301" y="2268481"/>
            <a:ext cx="6480175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lvl="0"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rgbClr val="F0A22E"/>
                </a:solidFill>
              </a:rPr>
              <a:t>Live Demo</a:t>
            </a:r>
          </a:p>
        </p:txBody>
      </p:sp>
      <p:pic>
        <p:nvPicPr>
          <p:cNvPr id="17410" name="Picture 2" descr="http://www.highlandmapping.com/gis-consulting/images/data-funnel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441348">
            <a:off x="4665682" y="2091907"/>
            <a:ext cx="2822522" cy="5241828"/>
          </a:xfrm>
          <a:prstGeom prst="roundRect">
            <a:avLst>
              <a:gd name="adj" fmla="val 1165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396256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24400"/>
            <a:ext cx="8938472" cy="820600"/>
          </a:xfrm>
        </p:spPr>
        <p:txBody>
          <a:bodyPr/>
          <a:lstStyle/>
          <a:p>
            <a:r>
              <a:rPr lang="en-US" dirty="0" smtClean="0"/>
              <a:t>Console Input and Output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560144"/>
            <a:ext cx="8938472" cy="688256"/>
          </a:xfrm>
        </p:spPr>
        <p:txBody>
          <a:bodyPr/>
          <a:lstStyle/>
          <a:p>
            <a:r>
              <a:rPr lang="en-US" dirty="0" smtClean="0"/>
              <a:t>Scanner and Formatted Printing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940" y="1191241"/>
            <a:ext cx="3558328" cy="3231906"/>
          </a:xfrm>
          <a:prstGeom prst="rect">
            <a:avLst/>
          </a:prstGeom>
        </p:spPr>
      </p:pic>
      <p:pic>
        <p:nvPicPr>
          <p:cNvPr id="5" name="Picture 2" descr="http://exophase.com/images/misc/Keyboar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68" y="2362200"/>
            <a:ext cx="2971800" cy="1752600"/>
          </a:xfrm>
          <a:prstGeom prst="round2DiagRect">
            <a:avLst>
              <a:gd name="adj1" fmla="val 16667"/>
              <a:gd name="adj2" fmla="val 0"/>
            </a:avLst>
          </a:prstGeom>
          <a:ln w="3175" cap="sq">
            <a:solidFill>
              <a:schemeClr val="accent5">
                <a:lumMod val="5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2" descr="http://www.odesk.com/blog/wp-content/uploads/2008/07/cover-lett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268" y="1676400"/>
            <a:ext cx="2971800" cy="1752600"/>
          </a:xfrm>
          <a:prstGeom prst="round2DiagRect">
            <a:avLst>
              <a:gd name="adj1" fmla="val 16667"/>
              <a:gd name="adj2" fmla="val 0"/>
            </a:avLst>
          </a:prstGeom>
          <a:ln w="3175" cap="sq">
            <a:solidFill>
              <a:schemeClr val="accent5">
                <a:lumMod val="5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331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321118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Primitive </a:t>
            </a:r>
            <a:r>
              <a:rPr lang="en-US" dirty="0"/>
              <a:t>Data </a:t>
            </a:r>
            <a:r>
              <a:rPr lang="en-US" dirty="0" smtClean="0"/>
              <a:t>Types in Java</a:t>
            </a:r>
            <a:endParaRPr lang="en-US" dirty="0"/>
          </a:p>
        </p:txBody>
      </p:sp>
      <p:pic>
        <p:nvPicPr>
          <p:cNvPr id="5" name="Picture 2" descr="http://rds.yahoo.com/_ylt=A0WTb_4YeQpLi1UAAJqjzbkF/SIG=123oh4419/EXP=1259063960/**http%3A/www.usernomics.com/images/site/data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011" y="2112632"/>
            <a:ext cx="3380757" cy="25355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2" descr="C:\Trash\binary-data-abstract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128" y="2068394"/>
            <a:ext cx="5054884" cy="25702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4833">
            <a:off x="5021223" y="1098035"/>
            <a:ext cx="2603576" cy="260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79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java.util.Scanner</a:t>
            </a:r>
            <a:r>
              <a:rPr lang="en-US" dirty="0" smtClean="0"/>
              <a:t> class reads strings and numbers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The numbers can be separated by any sequence of whitespace characters (e.g. spaces, tabs, new lines, …)</a:t>
            </a:r>
          </a:p>
          <a:p>
            <a:r>
              <a:rPr lang="en-US" dirty="0" smtClean="0"/>
              <a:t>Exception is thrown when non-number characters are entered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the Console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1981200"/>
            <a:ext cx="7114975" cy="250096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import java.util.Scanner;</a:t>
            </a:r>
          </a:p>
          <a:p>
            <a:r>
              <a:rPr lang="en-US" dirty="0"/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firstNum = input.nextInt();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secondNum = input.nextInt();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573297" y="1981200"/>
            <a:ext cx="2778915" cy="2500967"/>
            <a:chOff x="8420897" y="2155759"/>
            <a:chExt cx="3145515" cy="2500967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8420898" y="2743200"/>
              <a:ext cx="3145514" cy="132610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108000" bIns="108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-5</a:t>
              </a:r>
              <a:endPara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8420898" y="2155759"/>
              <a:ext cx="3145513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4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108000" bIns="108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Sample Inputs</a:t>
              </a:r>
              <a:endPara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8420897" y="4069285"/>
              <a:ext cx="3145514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108000" bIns="108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it-IT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    -5</a:t>
              </a:r>
              <a:endPara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53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828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A more complex example: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Read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two words </a:t>
            </a:r>
            <a:r>
              <a:rPr lang="en-US" dirty="0" smtClean="0"/>
              <a:t>from the first line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Integer and two doubles </a:t>
            </a:r>
            <a:r>
              <a:rPr lang="en-US" dirty="0" smtClean="0"/>
              <a:t>from the second line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 from the third line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the Console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67698" y="3421245"/>
            <a:ext cx="10155914" cy="29769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input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firstWord = input.next("\\w+");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secondWord = input.next("\\w+");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numInt = input.nextInt();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numDouble1 = input.nextDouble();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numDouble2 = input.nextDouble();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input.nextLine(); // Skip to the line end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input.nextLine();</a:t>
            </a:r>
          </a:p>
        </p:txBody>
      </p:sp>
    </p:spTree>
    <p:extLst>
      <p:ext uri="{BB962C8B-B14F-4D97-AF65-F5344CB8AC3E}">
        <p14:creationId xmlns:p14="http://schemas.microsoft.com/office/powerpoint/2010/main" val="324669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03102"/>
            <a:ext cx="8938472" cy="820600"/>
          </a:xfrm>
        </p:spPr>
        <p:txBody>
          <a:bodyPr/>
          <a:lstStyle/>
          <a:p>
            <a:r>
              <a:rPr lang="en-US" dirty="0" smtClean="0"/>
              <a:t>Reading from the Console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2" descr="http://exophase.com/images/misc/Keyboar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148" y="1295400"/>
            <a:ext cx="6324600" cy="3150502"/>
          </a:xfrm>
          <a:prstGeom prst="round2DiagRect">
            <a:avLst>
              <a:gd name="adj1" fmla="val 16667"/>
              <a:gd name="adj2" fmla="val 0"/>
            </a:avLst>
          </a:prstGeom>
          <a:ln w="3175" cap="sq">
            <a:solidFill>
              <a:schemeClr val="accent5">
                <a:lumMod val="5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316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System.out.print()</a:t>
            </a:r>
            <a:r>
              <a:rPr lang="en-US" dirty="0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System.out.println()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to the Console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2231706"/>
            <a:ext cx="10460714" cy="33308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"SoftUni";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location = "Sofia";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age = 0.5;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System.out.print(name);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 is " + age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 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years old organization located in " </a:t>
            </a: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location 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</a:t>
            </a: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".");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Output: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SoftUni 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0.5 years old organization located in Sofia.</a:t>
            </a:r>
            <a:endParaRPr lang="it-IT" sz="23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47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Formatted Printing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 smtClean="0"/>
              <a:t>Java supports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formatted printing</a:t>
            </a:r>
            <a:r>
              <a:rPr lang="en-US" dirty="0" smtClean="0"/>
              <a:t> by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System.out.printf()</a:t>
            </a:r>
          </a:p>
          <a:p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%s</a:t>
            </a:r>
            <a:r>
              <a:rPr lang="en-US" dirty="0"/>
              <a:t> – prints a string argument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%f</a:t>
            </a:r>
            <a:r>
              <a:rPr lang="en-US" dirty="0"/>
              <a:t> – prints a floating-point argument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%.2f</a:t>
            </a:r>
            <a:r>
              <a:rPr lang="en-US" dirty="0"/>
              <a:t> – prints a floating-point </a:t>
            </a:r>
            <a:r>
              <a:rPr lang="en-US" dirty="0" smtClean="0"/>
              <a:t>argument with 2 digits precision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1905000"/>
            <a:ext cx="10460714" cy="24544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"SoftUni";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location = "Sofia";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 = 0.5;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"%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is %.2f years old organization located in %s.",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name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age, location);</a:t>
            </a: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53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Formatted </a:t>
            </a:r>
            <a:r>
              <a:rPr lang="en-US" dirty="0" smtClean="0"/>
              <a:t>Printing (2)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066799"/>
            <a:ext cx="11804822" cy="565467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%td</a:t>
            </a:r>
            <a:r>
              <a:rPr lang="en-US" dirty="0" smtClean="0"/>
              <a:t> 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%tm</a:t>
            </a:r>
            <a:r>
              <a:rPr lang="en-US" dirty="0" smtClean="0"/>
              <a:t> 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%tY</a:t>
            </a:r>
            <a:r>
              <a:rPr lang="en-US" dirty="0" smtClean="0"/>
              <a:t> – prints day / month / year from a date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%1$f</a:t>
            </a:r>
            <a:r>
              <a:rPr lang="en-US" dirty="0" smtClean="0"/>
              <a:t> – prints the first argument as </a:t>
            </a:r>
            <a:r>
              <a:rPr lang="en-US" dirty="0"/>
              <a:t>floating-point </a:t>
            </a:r>
            <a:r>
              <a:rPr lang="en-US" dirty="0" smtClean="0"/>
              <a:t>number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%2$d</a:t>
            </a:r>
            <a:r>
              <a:rPr lang="en-US" dirty="0" smtClean="0"/>
              <a:t> </a:t>
            </a:r>
            <a:r>
              <a:rPr lang="en-US" dirty="0"/>
              <a:t>– prints the </a:t>
            </a:r>
            <a:r>
              <a:rPr lang="en-US" dirty="0" smtClean="0"/>
              <a:t>second </a:t>
            </a:r>
            <a:r>
              <a:rPr lang="en-US" dirty="0"/>
              <a:t>argument as </a:t>
            </a:r>
            <a:r>
              <a:rPr lang="en-US" dirty="0" smtClean="0"/>
              <a:t>integer number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3148737"/>
            <a:ext cx="10460714" cy="2859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Today is %1$td.%1$tm.%1$tY\n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LocalDate.now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Today is 10.05.2014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System.out.printf("%1$d + %1$d = %2$d\n", 2, 4</a:t>
            </a:r>
            <a:r>
              <a:rPr lang="pt-BR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 + 2 = 4</a:t>
            </a: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3214" y="6172200"/>
            <a:ext cx="11582398" cy="512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1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prstClr val="white"/>
                </a:solidFill>
              </a:rPr>
              <a:t>Learn more at </a:t>
            </a:r>
            <a:r>
              <a:rPr lang="en-US" sz="2600" dirty="0">
                <a:solidFill>
                  <a:prstClr val="white"/>
                </a:solidFill>
                <a:hlinkClick r:id="rId2"/>
              </a:rPr>
              <a:t>http://docs.oracle.com/javase/8/docs/api/java/util/Formatter.html</a:t>
            </a:r>
            <a:endParaRPr lang="en-US" sz="2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35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03102"/>
            <a:ext cx="8938472" cy="820600"/>
          </a:xfrm>
        </p:spPr>
        <p:txBody>
          <a:bodyPr/>
          <a:lstStyle/>
          <a:p>
            <a:r>
              <a:rPr lang="en-US" dirty="0" smtClean="0"/>
              <a:t>Printing to the Console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323" y="2861644"/>
            <a:ext cx="8109654" cy="1710356"/>
          </a:xfrm>
          <a:prstGeom prst="rect">
            <a:avLst/>
          </a:prstGeom>
        </p:spPr>
      </p:pic>
      <p:pic>
        <p:nvPicPr>
          <p:cNvPr id="3074" name="Picture 2" descr="http://icons.iconarchive.com/icons/artua/dragon-soft/512/Printer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2" y="575643"/>
            <a:ext cx="2667000" cy="2667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png-4.findicons.com/files/icons/1741/170_dock/256/conso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232">
            <a:off x="2589212" y="755003"/>
            <a:ext cx="2971800" cy="24384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545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695810"/>
            <a:ext cx="8938472" cy="820600"/>
          </a:xfrm>
        </p:spPr>
        <p:txBody>
          <a:bodyPr/>
          <a:lstStyle/>
          <a:p>
            <a:r>
              <a:rPr lang="en-US" dirty="0" smtClean="0"/>
              <a:t>Regional Settings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592610"/>
            <a:ext cx="8938472" cy="65579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Regional </a:t>
            </a:r>
            <a:r>
              <a:rPr lang="en-US" sz="3200" dirty="0"/>
              <a:t>Settings and the Number Formatting</a:t>
            </a:r>
          </a:p>
        </p:txBody>
      </p:sp>
      <p:pic>
        <p:nvPicPr>
          <p:cNvPr id="1026" name="Picture 2" descr="http://icons.iconarchive.com/icons/tpdkdesign.net/refresh-cl/256/System-Regional-Setting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2" y="1203021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simflight.com/wp-content/uploads/2011/08/configuration-settings-icon_thum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402" y="1998800"/>
            <a:ext cx="2222210" cy="222221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libwww.essex.ac.uk/Subject_Guides/Images/Languages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2" y="1325410"/>
            <a:ext cx="2374608" cy="237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92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Locales</a:t>
            </a:r>
            <a:r>
              <a:rPr lang="en-US" dirty="0" smtClean="0"/>
              <a:t> in Java define the country and language specific formatting rules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Reading / printing to the console is locale-dependent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Bulgarian locale uses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/>
              <a:t>" as decimal separator,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1,25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United States locale uses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/>
              <a:t>" as decimal separator, 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1.25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Changing the System locale (for the entire VM)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5021079"/>
            <a:ext cx="10460714" cy="13642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Locale.setDefault(Locale.ROOT</a:t>
            </a: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Language-neutral locale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Locale.setDefault(new Locale("BG", "BG</a:t>
            </a: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")); // Bulgarian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Locale.setDefault(Locale.US); // United States</a:t>
            </a: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67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Locale-Specific Input and Output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5298" y="1155958"/>
            <a:ext cx="10460714" cy="51867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0.5;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Locale.setDefault(Locale.ROOT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System.out.printf("%f\n", age); // 0.500000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System.out.println(age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inputRoot = new Scanner(System.in);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 = inputRoot.nextDouble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// Expects 1.25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Locale.setDefault(new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Locale("BG", "BG"));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System.out.printf("%f\n", age); //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0,500000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System.out.println(age); //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0.5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inputBG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Scanner(System.in);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inputBG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.nextDouble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// Expects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1,25</a:t>
            </a: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38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Computers are machines that process data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is stored in the computer memory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variables</a:t>
            </a:r>
          </a:p>
          <a:p>
            <a:pPr lvl="1"/>
            <a:r>
              <a:rPr lang="en-US" dirty="0"/>
              <a:t>Variables have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name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 type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value</a:t>
            </a:r>
          </a:p>
          <a:p>
            <a:r>
              <a:rPr lang="en-US" dirty="0"/>
              <a:t>Example of variable definition and assignment in </a:t>
            </a:r>
            <a:r>
              <a:rPr lang="en-US" dirty="0" smtClean="0"/>
              <a:t>Java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When processed, data is stored back into variables</a:t>
            </a:r>
            <a:endParaRPr lang="bg-BG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Computing Works?</a:t>
            </a:r>
            <a:endParaRPr lang="bg-BG" dirty="0"/>
          </a:p>
        </p:txBody>
      </p:sp>
      <p:sp>
        <p:nvSpPr>
          <p:cNvPr id="560132" name="Rectangle 4"/>
          <p:cNvSpPr>
            <a:spLocks noChangeArrowheads="1"/>
          </p:cNvSpPr>
          <p:nvPr/>
        </p:nvSpPr>
        <p:spPr bwMode="auto">
          <a:xfrm>
            <a:off x="3423065" y="4867832"/>
            <a:ext cx="3675062" cy="5401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 = 5;</a:t>
            </a:r>
          </a:p>
        </p:txBody>
      </p:sp>
      <p:sp>
        <p:nvSpPr>
          <p:cNvPr id="560133" name="AutoShape 5"/>
          <p:cNvSpPr>
            <a:spLocks noChangeArrowheads="1"/>
          </p:cNvSpPr>
          <p:nvPr/>
        </p:nvSpPr>
        <p:spPr bwMode="auto">
          <a:xfrm>
            <a:off x="1136740" y="4687676"/>
            <a:ext cx="1904999" cy="578882"/>
          </a:xfrm>
          <a:prstGeom prst="wedgeRoundRectCallout">
            <a:avLst>
              <a:gd name="adj1" fmla="val 72797"/>
              <a:gd name="adj2" fmla="val 311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Data type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60134" name="AutoShape 6"/>
          <p:cNvSpPr>
            <a:spLocks noChangeArrowheads="1"/>
          </p:cNvSpPr>
          <p:nvPr/>
        </p:nvSpPr>
        <p:spPr bwMode="auto">
          <a:xfrm>
            <a:off x="4582233" y="4087504"/>
            <a:ext cx="2590800" cy="578882"/>
          </a:xfrm>
          <a:prstGeom prst="wedgeRoundRectCallout">
            <a:avLst>
              <a:gd name="adj1" fmla="val -44868"/>
              <a:gd name="adj2" fmla="val 1077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Variable name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60135" name="AutoShape 7"/>
          <p:cNvSpPr>
            <a:spLocks noChangeArrowheads="1"/>
          </p:cNvSpPr>
          <p:nvPr/>
        </p:nvSpPr>
        <p:spPr bwMode="auto">
          <a:xfrm>
            <a:off x="6578908" y="5108640"/>
            <a:ext cx="2590800" cy="578882"/>
          </a:xfrm>
          <a:prstGeom prst="wedgeRoundRectCallout">
            <a:avLst>
              <a:gd name="adj1" fmla="val -68027"/>
              <a:gd name="adj2" fmla="val -418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Variable value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2669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33" grpId="0" animBg="1"/>
      <p:bldP spid="560134" grpId="0" animBg="1"/>
      <p:bldP spid="56013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645744"/>
            <a:ext cx="8938472" cy="820600"/>
          </a:xfrm>
        </p:spPr>
        <p:txBody>
          <a:bodyPr/>
          <a:lstStyle/>
          <a:p>
            <a:r>
              <a:rPr lang="en-US" dirty="0" smtClean="0"/>
              <a:t>Regional Settings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4839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4" name="Picture 2" descr="http://images-3.findicons.com/files/icons/76/icandy_junior/128/regional_setting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2" y="1445344"/>
            <a:ext cx="2895600" cy="2895600"/>
          </a:xfrm>
          <a:prstGeom prst="rect">
            <a:avLst/>
          </a:prstGeom>
          <a:noFill/>
          <a:effectLst>
            <a:glow rad="2286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84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027876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/>
              <a:t> and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if-else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84127"/>
            <a:ext cx="8938472" cy="692873"/>
          </a:xfrm>
        </p:spPr>
        <p:txBody>
          <a:bodyPr/>
          <a:lstStyle/>
          <a:p>
            <a:r>
              <a:rPr lang="en-US" dirty="0"/>
              <a:t>Implementing Conditional </a:t>
            </a:r>
            <a:r>
              <a:rPr lang="en-US" dirty="0" smtClean="0"/>
              <a:t>Logic</a:t>
            </a:r>
            <a:endParaRPr lang="en-US" dirty="0"/>
          </a:p>
        </p:txBody>
      </p:sp>
      <p:pic>
        <p:nvPicPr>
          <p:cNvPr id="4100" name="Picture 4" descr="http://www3.ntu.edu.sg/home/ehchua/programming/java/images/Construct_IfEl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635" y="741847"/>
            <a:ext cx="5381626" cy="3839780"/>
          </a:xfrm>
          <a:prstGeom prst="roundRect">
            <a:avLst>
              <a:gd name="adj" fmla="val 249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62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implements the classical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 smtClean="0"/>
              <a:t> 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if-else</a:t>
            </a:r>
            <a:r>
              <a:rPr lang="en-US" dirty="0" smtClean="0"/>
              <a:t> statements: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Statements: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if-else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3588" y="2103439"/>
            <a:ext cx="10588624" cy="41772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Scanner(System.in);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=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Integer.parseInt(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.nextLine());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(number % 2 == 0)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System.out.println("This number is even.");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System.out.println("This number is odd.");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5210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027876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/>
              <a:t> and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if-else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84127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100" name="Picture 4" descr="http://www3.ntu.edu.sg/home/ehchua/programming/java/images/Construct_IfEl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635" y="741847"/>
            <a:ext cx="5381626" cy="3839780"/>
          </a:xfrm>
          <a:prstGeom prst="roundRect">
            <a:avLst>
              <a:gd name="adj" fmla="val 249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69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8940" y="2362200"/>
            <a:ext cx="52046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switch-case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5918940" y="3308996"/>
            <a:ext cx="5204672" cy="1339204"/>
          </a:xfrm>
        </p:spPr>
        <p:txBody>
          <a:bodyPr/>
          <a:lstStyle/>
          <a:p>
            <a:r>
              <a:rPr lang="en-US" dirty="0" smtClean="0"/>
              <a:t>Checking Multiple Conditions</a:t>
            </a:r>
            <a:endParaRPr lang="en-US" dirty="0"/>
          </a:p>
        </p:txBody>
      </p:sp>
      <p:pic>
        <p:nvPicPr>
          <p:cNvPr id="5122" name="Picture 2" descr="http://www.phpf1.com/images/switch-cas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7" t="-1360" r="-1887" b="-1360"/>
          <a:stretch/>
        </p:blipFill>
        <p:spPr bwMode="auto">
          <a:xfrm>
            <a:off x="1176176" y="644841"/>
            <a:ext cx="4080036" cy="5603559"/>
          </a:xfrm>
          <a:prstGeom prst="roundRect">
            <a:avLst>
              <a:gd name="adj" fmla="val 1573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26748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implements the classical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switch-case</a:t>
            </a:r>
            <a:r>
              <a:rPr lang="en-US" dirty="0" smtClean="0"/>
              <a:t> statements: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Statements: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switch-case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3588" y="2086428"/>
            <a:ext cx="10588624" cy="41856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 (day) {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1: System.out.println("Monday");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2: System.out.println("Tuesday");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3: System.out.println("Wednesday");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4: System.out.println("Thursday");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5: System.out.println("Friday");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6: System.out.println("Saturday");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7: System.out.println("Sunday");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default: System.out.println("Invalid day!"); break;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6653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8940" y="2514600"/>
            <a:ext cx="52046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switch-case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5918940" y="3421927"/>
            <a:ext cx="5204672" cy="692873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122" name="Picture 2" descr="http://www.phpf1.com/images/switch-cas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7" t="-1360" r="-1887" b="-1360"/>
          <a:stretch/>
        </p:blipFill>
        <p:spPr bwMode="auto">
          <a:xfrm>
            <a:off x="1176176" y="644841"/>
            <a:ext cx="4080036" cy="5603559"/>
          </a:xfrm>
          <a:prstGeom prst="roundRect">
            <a:avLst>
              <a:gd name="adj" fmla="val 1573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41213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Java supports limited set of primitive</a:t>
            </a:r>
            <a:br>
              <a:rPr lang="en-US" sz="3200" dirty="0" smtClean="0"/>
            </a:br>
            <a:r>
              <a:rPr lang="en-US" sz="3200" dirty="0" smtClean="0"/>
              <a:t>data types: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en-US" sz="3200" dirty="0" smtClean="0"/>
              <a:t>,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3200" dirty="0" smtClean="0"/>
              <a:t>,</a:t>
            </a:r>
            <a:br>
              <a:rPr lang="en-US" sz="3200" dirty="0" smtClean="0"/>
            </a:b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3200" dirty="0" smtClean="0"/>
              <a:t>,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</a:p>
          <a:p>
            <a:r>
              <a:rPr lang="en-US" sz="3200" dirty="0" smtClean="0"/>
              <a:t>Java supports the classical operators,</a:t>
            </a:r>
            <a:br>
              <a:rPr lang="en-US" sz="3200" dirty="0" smtClean="0"/>
            </a:br>
            <a:r>
              <a:rPr lang="en-US" sz="3200" dirty="0" smtClean="0"/>
              <a:t>expressions and statements</a:t>
            </a:r>
          </a:p>
          <a:p>
            <a:pPr lvl="1"/>
            <a:r>
              <a:rPr lang="en-US" dirty="0" smtClean="0"/>
              <a:t>Like in C#, C++, JavaScript, PHP, …</a:t>
            </a: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Scanner</a:t>
            </a:r>
            <a:r>
              <a:rPr lang="en-US" dirty="0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System.out.printf()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provide formatted input / output</a:t>
            </a:r>
          </a:p>
          <a:p>
            <a:r>
              <a:rPr lang="en-US" dirty="0" smtClean="0"/>
              <a:t>Java supports the classical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if-else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switch-case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028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4" y="1674814"/>
            <a:ext cx="3659188" cy="3659186"/>
          </a:xfrm>
          <a:prstGeom prst="rect">
            <a:avLst/>
          </a:prstGeom>
          <a:noFill/>
        </p:spPr>
      </p:pic>
      <p:pic>
        <p:nvPicPr>
          <p:cNvPr id="7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1276">
            <a:off x="7154518" y="553955"/>
            <a:ext cx="1848660" cy="173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https://softuni.bg/courses/java-basics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/>
              <a:t>Java Syntax</a:t>
            </a:r>
          </a:p>
        </p:txBody>
      </p:sp>
    </p:spTree>
    <p:extLst>
      <p:ext uri="{BB962C8B-B14F-4D97-AF65-F5344CB8AC3E}">
        <p14:creationId xmlns:p14="http://schemas.microsoft.com/office/powerpoint/2010/main" val="291805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</a:t>
            </a:r>
            <a:r>
              <a:rPr lang="en-US" sz="2000" dirty="0" smtClean="0">
                <a:hlinkClick r:id="rId4"/>
              </a:rPr>
              <a:t>with Java</a:t>
            </a:r>
            <a:r>
              <a:rPr lang="en-US" sz="2000" dirty="0" smtClean="0"/>
              <a:t>" 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6"/>
              </a:rPr>
              <a:t>C# Basics</a:t>
            </a:r>
            <a:r>
              <a:rPr lang="en-US" sz="2000" dirty="0" smtClean="0"/>
              <a:t>" course by </a:t>
            </a:r>
            <a:r>
              <a:rPr lang="en-US" sz="2000" noProof="1" smtClean="0"/>
              <a:t>Software University </a:t>
            </a:r>
            <a:r>
              <a:rPr lang="en-US" sz="2000" dirty="0" smtClean="0"/>
              <a:t>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11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079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type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Is a domain of values of similar characteristics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Defines the type of information stored in </a:t>
            </a:r>
            <a:r>
              <a:rPr lang="en-US" dirty="0" smtClean="0"/>
              <a:t>the</a:t>
            </a:r>
            <a:br>
              <a:rPr lang="en-US" dirty="0" smtClean="0"/>
            </a:br>
            <a:r>
              <a:rPr lang="en-US" dirty="0" smtClean="0"/>
              <a:t>computer </a:t>
            </a:r>
            <a:r>
              <a:rPr lang="en-US" dirty="0"/>
              <a:t>memory (in a variable)</a:t>
            </a:r>
          </a:p>
          <a:p>
            <a:pPr>
              <a:spcBef>
                <a:spcPts val="1200"/>
              </a:spcBef>
            </a:pPr>
            <a:r>
              <a:rPr lang="en-US" dirty="0"/>
              <a:t>Examples: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Positive integers: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spcBef>
                <a:spcPts val="1200"/>
              </a:spcBef>
            </a:pPr>
            <a:r>
              <a:rPr lang="en-US" dirty="0"/>
              <a:t>Alphabetical characters: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Days of week: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Monday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Tuesday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 Type?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301" y="1523789"/>
            <a:ext cx="1954711" cy="2286211"/>
          </a:xfrm>
          <a:prstGeom prst="rect">
            <a:avLst/>
          </a:prstGeom>
        </p:spPr>
      </p:pic>
      <p:pic>
        <p:nvPicPr>
          <p:cNvPr id="1028" name="Picture 4" descr="http://enigma.intelligentmedia.com.au/-/img/icon/icon-TD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012" y="4267200"/>
            <a:ext cx="1935918" cy="193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loseup of digits by mkbgeorgi.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4505257"/>
            <a:ext cx="2191896" cy="14598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399668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811" y="4978371"/>
            <a:ext cx="4645555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7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103188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0" y="1039813"/>
            <a:ext cx="9434513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4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068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300"/>
              </a:spcBef>
            </a:pPr>
            <a:r>
              <a:rPr lang="en-US" dirty="0"/>
              <a:t>A data type has: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 smtClean="0"/>
              <a:t>(Java keyword, 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 smtClean="0"/>
              <a:t>)</a:t>
            </a:r>
            <a:endParaRPr lang="en-US" dirty="0"/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Size </a:t>
            </a:r>
            <a:r>
              <a:rPr lang="en-US" dirty="0"/>
              <a:t>(how much memory is used)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Default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Example: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Integer numbers in C#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Name: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int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Size: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bits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 smtClean="0"/>
              <a:t>(4 bytes)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Default value: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 Characteristics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772623" y="600182"/>
            <a:ext cx="2400601" cy="2828818"/>
            <a:chOff x="7401286" y="533400"/>
            <a:chExt cx="1975608" cy="2328015"/>
          </a:xfrm>
        </p:grpSpPr>
        <p:pic>
          <p:nvPicPr>
            <p:cNvPr id="2052" name="Picture 4" descr="http://clipartist.info/RSS/openclipart.org/2011/July/15-Friday/binary_file_icon-1331px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401286" y="533400"/>
              <a:ext cx="1975608" cy="2328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7464631" y="1697737"/>
              <a:ext cx="1344613" cy="106397"/>
            </a:xfrm>
            <a:prstGeom prst="rect">
              <a:avLst/>
            </a:prstGeom>
            <a:solidFill>
              <a:srgbClr val="F0A22E">
                <a:alpha val="10196"/>
              </a:srgbClr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prstClr val="white"/>
                </a:solidFill>
              </a:endParaRPr>
            </a:p>
          </p:txBody>
        </p:sp>
      </p:grp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8482081" y="2146923"/>
            <a:ext cx="3251131" cy="1036082"/>
          </a:xfrm>
          <a:prstGeom prst="wedgeRoundRectCallout">
            <a:avLst>
              <a:gd name="adj1" fmla="val -59318"/>
              <a:gd name="adj2" fmla="val -560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 smtClean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 smtClean="0">
                <a:solidFill>
                  <a:srgbClr val="FFFFFF"/>
                </a:solidFill>
              </a:rPr>
              <a:t>: sequence of 32 bits in the memory</a:t>
            </a:r>
            <a:endParaRPr lang="bg-BG" sz="28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744" y="4617546"/>
            <a:ext cx="3920068" cy="1907456"/>
          </a:xfrm>
          <a:prstGeom prst="rect">
            <a:avLst/>
          </a:prstGeom>
        </p:spPr>
      </p:pic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6217247" y="3855847"/>
            <a:ext cx="3403531" cy="1036082"/>
          </a:xfrm>
          <a:prstGeom prst="wedgeRoundRectCallout">
            <a:avLst>
              <a:gd name="adj1" fmla="val 40050"/>
              <a:gd name="adj2" fmla="val 876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 smtClean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 smtClean="0">
                <a:solidFill>
                  <a:srgbClr val="FFFFFF"/>
                </a:solidFill>
              </a:rPr>
              <a:t>: 4 sequential bytes in the memory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4651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621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byte</a:t>
            </a:r>
            <a:r>
              <a:rPr lang="en-US" sz="3000" dirty="0" smtClean="0"/>
              <a:t> (-128 </a:t>
            </a:r>
            <a:r>
              <a:rPr lang="en-US" sz="3000" dirty="0"/>
              <a:t>to </a:t>
            </a:r>
            <a:r>
              <a:rPr lang="en-US" sz="3000" dirty="0" smtClean="0"/>
              <a:t>127): signed </a:t>
            </a:r>
            <a:r>
              <a:rPr lang="en-US" sz="3000" dirty="0"/>
              <a:t>8-bit</a:t>
            </a:r>
          </a:p>
          <a:p>
            <a:r>
              <a:rPr lang="en-US" sz="3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short</a:t>
            </a:r>
            <a:r>
              <a:rPr lang="en-US" sz="3000" dirty="0"/>
              <a:t> (-32,768 to 32,767): signed 16-bit</a:t>
            </a:r>
          </a:p>
          <a:p>
            <a:r>
              <a:rPr lang="en-US" sz="30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3000" dirty="0" smtClean="0"/>
              <a:t> (-2,147,483,648 to 2,147,483,647): signed 32-bit</a:t>
            </a:r>
          </a:p>
          <a:p>
            <a:r>
              <a:rPr lang="en-US" sz="3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sz="3000" dirty="0" smtClean="0"/>
              <a:t> </a:t>
            </a:r>
            <a:r>
              <a:rPr lang="en-US" sz="3000" dirty="0"/>
              <a:t>(-9,223,372,036,854,775,808 to 9,223,372,036,854,775,807): signed </a:t>
            </a:r>
            <a:r>
              <a:rPr lang="en-US" sz="3000" dirty="0" smtClean="0"/>
              <a:t>64-bit</a:t>
            </a:r>
            <a:endParaRPr lang="en-US" sz="3000" dirty="0"/>
          </a:p>
        </p:txBody>
      </p:sp>
      <p:sp>
        <p:nvSpPr>
          <p:cNvPr id="562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Integer Types</a:t>
            </a:r>
            <a:endParaRPr lang="bg-BG"/>
          </a:p>
        </p:txBody>
      </p:sp>
      <p:grpSp>
        <p:nvGrpSpPr>
          <p:cNvPr id="3" name="Group 2"/>
          <p:cNvGrpSpPr/>
          <p:nvPr/>
        </p:nvGrpSpPr>
        <p:grpSpPr>
          <a:xfrm>
            <a:off x="8987550" y="4267200"/>
            <a:ext cx="2578862" cy="1760569"/>
            <a:chOff x="7937623" y="847893"/>
            <a:chExt cx="2578862" cy="1760569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5" name="TextBox 4"/>
            <p:cNvSpPr txBox="1"/>
            <p:nvPr/>
          </p:nvSpPr>
          <p:spPr>
            <a:xfrm rot="21521100">
              <a:off x="7937623" y="847893"/>
              <a:ext cx="96051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737543">
              <a:off x="8355414" y="1900576"/>
              <a:ext cx="11063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  <a:endParaRPr lang="en-US" sz="4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351847">
              <a:off x="9573983" y="1677691"/>
              <a:ext cx="9425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0755703">
              <a:off x="9149270" y="1109796"/>
              <a:ext cx="9653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912812" y="4300174"/>
            <a:ext cx="7494958" cy="19482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 b = 1;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5;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3L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(short)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 + i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num);</a:t>
            </a:r>
          </a:p>
        </p:txBody>
      </p:sp>
    </p:spTree>
    <p:extLst>
      <p:ext uri="{BB962C8B-B14F-4D97-AF65-F5344CB8AC3E}">
        <p14:creationId xmlns:p14="http://schemas.microsoft.com/office/powerpoint/2010/main" val="33424562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979612" y="1676400"/>
            <a:ext cx="8229600" cy="820600"/>
          </a:xfrm>
        </p:spPr>
        <p:txBody>
          <a:bodyPr/>
          <a:lstStyle/>
          <a:p>
            <a:r>
              <a:rPr lang="en-US" dirty="0" smtClean="0"/>
              <a:t>Integer Types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979612" y="2631280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9634" name="Picture 2" descr="http://rds.yahoo.com/_ylt=A0WTefVhfApLJGoAK7yjzbkF/SIG=1281pab8j/EXP=1259064801/**http%3A/www.gridagents.com/images/accent-red-wave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47012" y="3657599"/>
            <a:ext cx="3393664" cy="24359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Group 6"/>
          <p:cNvGrpSpPr/>
          <p:nvPr/>
        </p:nvGrpSpPr>
        <p:grpSpPr>
          <a:xfrm>
            <a:off x="1293812" y="3846024"/>
            <a:ext cx="3035289" cy="2059137"/>
            <a:chOff x="8147336" y="900946"/>
            <a:chExt cx="2347441" cy="1722832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8" name="TextBox 7"/>
            <p:cNvSpPr txBox="1"/>
            <p:nvPr/>
          </p:nvSpPr>
          <p:spPr>
            <a:xfrm rot="258692">
              <a:off x="8147336" y="900946"/>
              <a:ext cx="809250" cy="8497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1185115">
              <a:off x="8151411" y="1956702"/>
              <a:ext cx="925091" cy="643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  <a:endPara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162000">
              <a:off x="9403561" y="1980005"/>
              <a:ext cx="1091216" cy="643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21351847">
              <a:off x="9251147" y="1287936"/>
              <a:ext cx="802753" cy="5407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17" name="Picture 4" descr="http://clipartist.info/RSS/openclipart.org/2011/July/15-Friday/binary_file_icon-1331px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66038" y="3775031"/>
            <a:ext cx="1842774" cy="217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24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2772</Words>
  <Application>Microsoft Office PowerPoint</Application>
  <PresentationFormat>Custom</PresentationFormat>
  <Paragraphs>586</Paragraphs>
  <Slides>61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ＭＳ ゴシック</vt:lpstr>
      <vt:lpstr>Arial</vt:lpstr>
      <vt:lpstr>Calibri</vt:lpstr>
      <vt:lpstr>Consolas</vt:lpstr>
      <vt:lpstr>Wingdings</vt:lpstr>
      <vt:lpstr>Wingdings 2</vt:lpstr>
      <vt:lpstr>SoftUni 16x9</vt:lpstr>
      <vt:lpstr>Java Syntax</vt:lpstr>
      <vt:lpstr>Table of Contents</vt:lpstr>
      <vt:lpstr>Warning: Not for Absolute Beginners</vt:lpstr>
      <vt:lpstr>Primitive Data Types in Java</vt:lpstr>
      <vt:lpstr>How Computing Works?</vt:lpstr>
      <vt:lpstr>What Is a Data Type?</vt:lpstr>
      <vt:lpstr>Data Type Characteristics</vt:lpstr>
      <vt:lpstr>Integer Types</vt:lpstr>
      <vt:lpstr>Integer Types</vt:lpstr>
      <vt:lpstr>Floating-Point Types</vt:lpstr>
      <vt:lpstr>Floating-Point Types – Examples</vt:lpstr>
      <vt:lpstr>BigDecimal</vt:lpstr>
      <vt:lpstr>Floating-Point and BigDecimal Types</vt:lpstr>
      <vt:lpstr>Other Primitive Data Types</vt:lpstr>
      <vt:lpstr>Boolean and Character Types</vt:lpstr>
      <vt:lpstr>The String Data Type</vt:lpstr>
      <vt:lpstr>Saying Hello – Example</vt:lpstr>
      <vt:lpstr>String Type</vt:lpstr>
      <vt:lpstr>The Object Type</vt:lpstr>
      <vt:lpstr>Objects</vt:lpstr>
      <vt:lpstr>Variables, Identifiers, Literals</vt:lpstr>
      <vt:lpstr>Declaring Variables</vt:lpstr>
      <vt:lpstr>Variable Scope</vt:lpstr>
      <vt:lpstr>Identifiers</vt:lpstr>
      <vt:lpstr>Literals in Java</vt:lpstr>
      <vt:lpstr>Nullable Types: Integer, Long, Boolean, …</vt:lpstr>
      <vt:lpstr>Operators and Expressions in Java</vt:lpstr>
      <vt:lpstr>What is an Operator?</vt:lpstr>
      <vt:lpstr>Operators in Java</vt:lpstr>
      <vt:lpstr>Operators Precedence</vt:lpstr>
      <vt:lpstr>Operators Precedence (2)</vt:lpstr>
      <vt:lpstr>Expressions</vt:lpstr>
      <vt:lpstr>Operators and Expressions – Examples</vt:lpstr>
      <vt:lpstr>Operators and Expressions – Examples (2)</vt:lpstr>
      <vt:lpstr>Operators and Expressions – Examples (3)</vt:lpstr>
      <vt:lpstr>Operators</vt:lpstr>
      <vt:lpstr>Type Conversion</vt:lpstr>
      <vt:lpstr>Type Conversions</vt:lpstr>
      <vt:lpstr>Console Input and Output</vt:lpstr>
      <vt:lpstr>Reading from the Console</vt:lpstr>
      <vt:lpstr>Reading from the Console (2)</vt:lpstr>
      <vt:lpstr>Reading from the Console</vt:lpstr>
      <vt:lpstr>Printing to the Console</vt:lpstr>
      <vt:lpstr>Formatted Printing</vt:lpstr>
      <vt:lpstr>Formatted Printing (2)</vt:lpstr>
      <vt:lpstr>Printing to the Console</vt:lpstr>
      <vt:lpstr>Regional Settings</vt:lpstr>
      <vt:lpstr>Locale</vt:lpstr>
      <vt:lpstr>Locale-Specific Input and Output</vt:lpstr>
      <vt:lpstr>Regional Settings</vt:lpstr>
      <vt:lpstr>if and if-else</vt:lpstr>
      <vt:lpstr>Conditional Statements: if-else</vt:lpstr>
      <vt:lpstr>if and if-else</vt:lpstr>
      <vt:lpstr>switch-case</vt:lpstr>
      <vt:lpstr>Conditional Statements: switch-case</vt:lpstr>
      <vt:lpstr>switch-case</vt:lpstr>
      <vt:lpstr>Summary</vt:lpstr>
      <vt:lpstr>Java Syntax</vt:lpstr>
      <vt:lpstr>License</vt:lpstr>
      <vt:lpstr>SoftUni Diamond Partners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Syntax</dc:title>
  <dc:creator/>
  <cp:keywords>Java, SoftUni, Software University, programming, course</cp:keywords>
  <cp:lastModifiedBy/>
  <cp:revision>1</cp:revision>
  <dcterms:created xsi:type="dcterms:W3CDTF">2014-01-02T17:00:34Z</dcterms:created>
  <dcterms:modified xsi:type="dcterms:W3CDTF">2014-09-19T07:18:34Z</dcterms:modified>
  <cp:category>programming, Java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